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332" r:id="rId3"/>
    <p:sldId id="341" r:id="rId4"/>
    <p:sldId id="333" r:id="rId5"/>
    <p:sldId id="315" r:id="rId6"/>
    <p:sldId id="259" r:id="rId7"/>
    <p:sldId id="274" r:id="rId8"/>
    <p:sldId id="272" r:id="rId9"/>
    <p:sldId id="325" r:id="rId10"/>
    <p:sldId id="326" r:id="rId11"/>
    <p:sldId id="327" r:id="rId12"/>
    <p:sldId id="262" r:id="rId13"/>
    <p:sldId id="295" r:id="rId14"/>
    <p:sldId id="267" r:id="rId15"/>
    <p:sldId id="314" r:id="rId16"/>
    <p:sldId id="281" r:id="rId17"/>
    <p:sldId id="331" r:id="rId18"/>
    <p:sldId id="284" r:id="rId19"/>
    <p:sldId id="291" r:id="rId20"/>
    <p:sldId id="290" r:id="rId21"/>
    <p:sldId id="301" r:id="rId22"/>
    <p:sldId id="298" r:id="rId23"/>
    <p:sldId id="297" r:id="rId24"/>
    <p:sldId id="334" r:id="rId25"/>
    <p:sldId id="344" r:id="rId26"/>
    <p:sldId id="345" r:id="rId27"/>
    <p:sldId id="335" r:id="rId28"/>
    <p:sldId id="302" r:id="rId29"/>
    <p:sldId id="305" r:id="rId30"/>
    <p:sldId id="282" r:id="rId31"/>
    <p:sldId id="339" r:id="rId32"/>
    <p:sldId id="303" r:id="rId33"/>
    <p:sldId id="306" r:id="rId34"/>
    <p:sldId id="330" r:id="rId35"/>
    <p:sldId id="257" r:id="rId36"/>
    <p:sldId id="316" r:id="rId37"/>
    <p:sldId id="318" r:id="rId38"/>
    <p:sldId id="319" r:id="rId39"/>
    <p:sldId id="320" r:id="rId40"/>
    <p:sldId id="321" r:id="rId41"/>
    <p:sldId id="322" r:id="rId42"/>
    <p:sldId id="337" r:id="rId43"/>
    <p:sldId id="323" r:id="rId44"/>
    <p:sldId id="342" r:id="rId45"/>
    <p:sldId id="324" r:id="rId46"/>
    <p:sldId id="308" r:id="rId47"/>
    <p:sldId id="328" r:id="rId48"/>
    <p:sldId id="338" r:id="rId49"/>
    <p:sldId id="343" r:id="rId50"/>
    <p:sldId id="329" r:id="rId51"/>
    <p:sldId id="340" r:id="rId52"/>
    <p:sldId id="311" r:id="rId53"/>
    <p:sldId id="336" r:id="rId5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017D"/>
    <a:srgbClr val="082A76"/>
    <a:srgbClr val="FF0066"/>
    <a:srgbClr val="7608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34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15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3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E23A-27B5-4D4C-AAB3-CE2327648DCF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262F20-BCC4-47C6-BB3D-183950A164D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40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62F20-BCC4-47C6-BB3D-183950A164D2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79056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62F20-BCC4-47C6-BB3D-183950A164D2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14236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62F20-BCC4-47C6-BB3D-183950A164D2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580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- Τίτλος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16" name="1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2" name="1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5" name="1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7" name="26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19" name="18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11" name="1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16" name="1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Τίτλος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1" name="20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- Τίτλος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25" name="24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8" name="27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1" name="10 - Ευθεία γραμμή σύνδεσης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- Τίτλος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21" name="20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24" name="2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- Ευθεία γραμμή σύνδεσης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Τίτλος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14" name="1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25" name="2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29" name="2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- Θέση εικόνας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1" name="30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7" name="16 - Τίτλος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26" name="2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- Θέση κειμένου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1" name="10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1931598-CFD0-4EC6-AFBF-199126755E2C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B278C8E-8A15-405A-B19D-D35A25A2C156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0" name="9 - Θέση τίτλου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Ευθεία γραμμή σύνδεσης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- Ευθεία γραμμή σύνδεσης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- Τίτλος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179165"/>
          </a:xfrm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162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el-GR" sz="9600" dirty="0">
                <a:solidFill>
                  <a:srgbClr val="FF0000"/>
                </a:solidFill>
                <a:cs typeface="Arial" pitchFamily="34" charset="0"/>
              </a:rPr>
              <a:t>Κ</a:t>
            </a:r>
            <a:r>
              <a:rPr lang="el-GR" sz="9600" dirty="0">
                <a:solidFill>
                  <a:srgbClr val="0070C0"/>
                </a:solidFill>
                <a:cs typeface="Arial" pitchFamily="34" charset="0"/>
              </a:rPr>
              <a:t>Δ</a:t>
            </a:r>
            <a:r>
              <a:rPr lang="el-GR" sz="9600" dirty="0">
                <a:solidFill>
                  <a:srgbClr val="FFFF00"/>
                </a:solidFill>
                <a:cs typeface="Arial" pitchFamily="34" charset="0"/>
              </a:rPr>
              <a:t>Α</a:t>
            </a:r>
            <a:r>
              <a:rPr lang="el-GR" sz="9600" dirty="0">
                <a:solidFill>
                  <a:srgbClr val="00B050"/>
                </a:solidFill>
                <a:cs typeface="Arial" pitchFamily="34" charset="0"/>
              </a:rPr>
              <a:t>Π</a:t>
            </a:r>
            <a:r>
              <a:rPr lang="el-GR" sz="96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9600" dirty="0">
                <a:solidFill>
                  <a:srgbClr val="7030A0"/>
                </a:solidFill>
                <a:cs typeface="Arial" pitchFamily="34" charset="0"/>
              </a:rPr>
              <a:t>Μ</a:t>
            </a:r>
            <a:r>
              <a:rPr lang="el-GR" sz="9600" dirty="0">
                <a:solidFill>
                  <a:srgbClr val="00B0F0"/>
                </a:solidFill>
                <a:cs typeface="Arial" pitchFamily="34" charset="0"/>
              </a:rPr>
              <a:t>Ε</a:t>
            </a:r>
            <a:r>
              <a:rPr lang="el-GR" sz="9600" dirty="0">
                <a:solidFill>
                  <a:srgbClr val="FFC000"/>
                </a:solidFill>
                <a:cs typeface="Arial" pitchFamily="34" charset="0"/>
              </a:rPr>
              <a:t>Α</a:t>
            </a:r>
            <a:br>
              <a:rPr lang="el-GR" sz="9600" dirty="0">
                <a:latin typeface="Arial" pitchFamily="34" charset="0"/>
                <a:cs typeface="Arial" pitchFamily="34" charset="0"/>
              </a:rPr>
            </a:br>
            <a:endParaRPr lang="el-GR" sz="9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03648" y="2060848"/>
            <a:ext cx="6400800" cy="1608584"/>
          </a:xfrm>
        </p:spPr>
        <p:txBody>
          <a:bodyPr>
            <a:normAutofit/>
          </a:bodyPr>
          <a:lstStyle/>
          <a:p>
            <a:r>
              <a:rPr lang="el-GR" dirty="0">
                <a:cs typeface="Arial" pitchFamily="34" charset="0"/>
              </a:rPr>
              <a:t>ΚΕΝΤΡΟ ΔΗΜΙΟΥΡΓΙΚΗΣ ΑΠΑΣΧΟΛΗΣΗΣ ΠΑΙΔΙΩΝ ΜΕ ΑΝΑΠΗΡΙΑ </a:t>
            </a:r>
          </a:p>
          <a:p>
            <a:r>
              <a:rPr lang="el-GR" dirty="0" err="1">
                <a:cs typeface="Arial" pitchFamily="34" charset="0"/>
              </a:rPr>
              <a:t>Κ.Ε.ΔΗ.Σερρών</a:t>
            </a:r>
            <a:endParaRPr lang="el-GR" dirty="0">
              <a:cs typeface="Arial" pitchFamily="34" charset="0"/>
            </a:endParaRPr>
          </a:p>
          <a:p>
            <a:endParaRPr lang="el-GR" dirty="0"/>
          </a:p>
        </p:txBody>
      </p:sp>
      <p:pic>
        <p:nvPicPr>
          <p:cNvPr id="4" name="3 - Εικόνα" descr="border-multicultural-disabled-children-welcome--7225-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429000"/>
            <a:ext cx="8229600" cy="3168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484"/>
    </mc:Choice>
    <mc:Fallback xmlns="">
      <p:transition advClick="0" advTm="248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foto kdap mea\20181128_1759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96044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1" name="Picture 3" descr="C:\Users\user\Desktop\foto kdap mea\20181127_094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60648"/>
            <a:ext cx="3672408" cy="25968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user\Desktop\foto kdap mea\20181129_0959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89040"/>
            <a:ext cx="3816424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foto kdap mea\20180131_0954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4320480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9926377"/>
      </p:ext>
    </p:extLst>
  </p:cSld>
  <p:clrMapOvr>
    <a:masterClrMapping/>
  </p:clrMapOvr>
  <p:transition spd="slow" advTm="2138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foto kdap mea\4jpg11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9795"/>
            <a:ext cx="5233672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12976"/>
            <a:ext cx="4867647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37940" y="836712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       </a:t>
            </a:r>
            <a:r>
              <a:rPr lang="en-US" sz="3600" b="1" dirty="0">
                <a:solidFill>
                  <a:srgbClr val="FF0000"/>
                </a:solidFill>
              </a:rPr>
              <a:t>DANCE</a:t>
            </a:r>
            <a:endParaRPr lang="el-GR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4821"/>
      </p:ext>
    </p:extLst>
  </p:cSld>
  <p:clrMapOvr>
    <a:masterClrMapping/>
  </p:clrMapOvr>
  <p:transition spd="slow" advTm="2069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20140930_104517_Richtone(HD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4803998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MUSIC</a:t>
            </a:r>
            <a:br>
              <a:rPr lang="el-GR" dirty="0"/>
            </a:br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471">
        <p14:reveal/>
      </p:transition>
    </mc:Choice>
    <mc:Fallback xmlns="">
      <p:transition spd="slow" advClick="0" advTm="1471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20140930_105007_Richtone(HDR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21371565">
            <a:off x="675449" y="182978"/>
            <a:ext cx="2545854" cy="3645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- Θέση περιεχομένου" descr="DSC041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5647">
            <a:off x="5177069" y="408578"/>
            <a:ext cx="3394472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user\Desktop\foto kdap mea\20151009_1408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5064"/>
            <a:ext cx="4608512" cy="2643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254">
        <p14:prism isInverted="1"/>
      </p:transition>
    </mc:Choice>
    <mc:Fallback xmlns="">
      <p:transition spd="slow" advClick="0" advTm="1254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40918_104215_Richtone(HD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268760"/>
            <a:ext cx="8352928" cy="4731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548680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66"/>
                </a:solidFill>
              </a:rPr>
              <a:t>DECORATION</a:t>
            </a:r>
            <a:endParaRPr lang="el-GR" sz="3200" b="1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66">
        <p14:reveal/>
      </p:transition>
    </mc:Choice>
    <mc:Fallback xmlns="">
      <p:transition spd="slow" advClick="0" advTm="766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11100"/>
            <a:ext cx="446449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user\Desktop\179382867_10222942012130154_7171736246911050434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32">
            <a:off x="5876224" y="4087104"/>
            <a:ext cx="2654252" cy="246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4" y="130316"/>
            <a:ext cx="1637857" cy="3723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332656"/>
            <a:ext cx="187220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98" y="144913"/>
            <a:ext cx="1838252" cy="37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 descr="C:\Users\user\Desktop\403401839_728554688765716_2096490782734175639_n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710" y="130315"/>
            <a:ext cx="1787778" cy="368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708" y="332655"/>
            <a:ext cx="1601002" cy="331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70">
        <p14:prism isContent="1"/>
      </p:transition>
    </mc:Choice>
    <mc:Fallback xmlns="">
      <p:transition spd="slow" advClick="0" advTm="117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41117_113858_Richtone(HD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6660232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194" name="Picture 2" descr="C:\Users\user\Desktop\foto kdap mea\20150428_1013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284984"/>
            <a:ext cx="6120680" cy="3435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4633575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CHESS</a:t>
            </a:r>
            <a:endParaRPr lang="el-GR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63">
        <p14:reveal/>
      </p:transition>
    </mc:Choice>
    <mc:Fallback xmlns="">
      <p:transition spd="slow" advClick="0" advTm="963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760861"/>
                </a:solidFill>
              </a:rPr>
              <a:t>COOKING </a:t>
            </a:r>
            <a:br>
              <a:rPr lang="el-GR" dirty="0">
                <a:solidFill>
                  <a:srgbClr val="760861"/>
                </a:solidFill>
              </a:rPr>
            </a:br>
            <a:endParaRPr lang="el-GR" dirty="0">
              <a:solidFill>
                <a:srgbClr val="760861"/>
              </a:solidFill>
            </a:endParaRPr>
          </a:p>
        </p:txBody>
      </p:sp>
      <p:pic>
        <p:nvPicPr>
          <p:cNvPr id="3074" name="Picture 2" descr="C:\Users\user\Desktop\foto kdap mea\IMG-d51f00d835109019ef1b5e43dfcc4474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24847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4610" y="3989218"/>
            <a:ext cx="3240360" cy="2619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313258">
            <a:off x="5349187" y="1124539"/>
            <a:ext cx="3382963" cy="487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11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5">
        <p14:reveal/>
      </p:transition>
    </mc:Choice>
    <mc:Fallback xmlns="">
      <p:transition spd="slow" advTm="665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" name="5 - Θέση περιεχομένου" descr="DSC0402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584879"/>
            <a:ext cx="4039985" cy="302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- Θέση περιεχομένου" descr="DSC040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80012" y="3573016"/>
            <a:ext cx="4039985" cy="302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- TextBox"/>
          <p:cNvSpPr txBox="1"/>
          <p:nvPr/>
        </p:nvSpPr>
        <p:spPr>
          <a:xfrm>
            <a:off x="3347864" y="260648"/>
            <a:ext cx="316835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0070C0"/>
                </a:solidFill>
              </a:rPr>
              <a:t>ΚΟΥΚΛΟΘΕΑΤΡΟ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87824" y="322203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      </a:t>
            </a:r>
            <a:r>
              <a:rPr lang="en-US" sz="2400" b="1" dirty="0"/>
              <a:t>PUPPETRY</a:t>
            </a:r>
            <a:r>
              <a:rPr lang="el-GR" sz="24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872">
        <p14:reveal/>
      </p:transition>
    </mc:Choice>
    <mc:Fallback xmlns="">
      <p:transition spd="slow" advClick="0" advTm="872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DSC0417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0307" y="2447405"/>
            <a:ext cx="4039985" cy="3029989"/>
          </a:xfrm>
        </p:spPr>
      </p:pic>
      <p:pic>
        <p:nvPicPr>
          <p:cNvPr id="6" name="5 - Θέση περιεχομένου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57">
            <a:off x="5554224" y="2593902"/>
            <a:ext cx="2655560" cy="3301897"/>
          </a:xfrm>
        </p:spPr>
      </p:pic>
      <p:pic>
        <p:nvPicPr>
          <p:cNvPr id="7" name="6 - Εικόνα" descr="DSC0415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188640"/>
            <a:ext cx="5184576" cy="25922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48064" y="5877272"/>
            <a:ext cx="324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CARNIVAL</a:t>
            </a:r>
            <a:endParaRPr lang="el-GR" sz="24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237">
        <p:circle/>
      </p:transition>
    </mc:Choice>
    <mc:Fallback xmlns="">
      <p:transition spd="slow" advClick="0" advTm="1237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20181203_123158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596336" cy="4445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44522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KDAP AMEA KEDIS HAS BEEN IN OPERATION FOR 20 YEARS AND IS HOUSED IN THE SPORTS PARK OF OMONIA.</a:t>
            </a:r>
            <a:endParaRPr lang="el-GR" b="1" u="sng" dirty="0"/>
          </a:p>
        </p:txBody>
      </p:sp>
    </p:spTree>
    <p:extLst>
      <p:ext uri="{BB962C8B-B14F-4D97-AF65-F5344CB8AC3E}">
        <p14:creationId xmlns:p14="http://schemas.microsoft.com/office/powerpoint/2010/main" val="259691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392">
        <p14:ripple/>
      </p:transition>
    </mc:Choice>
    <mc:Fallback xmlns="">
      <p:transition spd="slow" advClick="0" advTm="5392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DSC041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6632"/>
            <a:ext cx="5832648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5024"/>
            <a:ext cx="4572000" cy="3053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77072"/>
            <a:ext cx="3960440" cy="259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1457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497">
            <a:off x="4283968" y="414527"/>
            <a:ext cx="4466456" cy="33498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l-GR" dirty="0"/>
          </a:p>
          <a:p>
            <a:endParaRPr lang="el-GR" dirty="0"/>
          </a:p>
          <a:p>
            <a:r>
              <a:rPr lang="en-US" sz="4000" dirty="0">
                <a:solidFill>
                  <a:srgbClr val="00B0F0"/>
                </a:solidFill>
              </a:rPr>
              <a:t>BAZAAR</a:t>
            </a:r>
          </a:p>
          <a:p>
            <a:endParaRPr lang="el-GR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476672"/>
            <a:ext cx="2808312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077072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905">
        <p14:reveal/>
      </p:transition>
    </mc:Choice>
    <mc:Fallback xmlns="">
      <p:transition spd="slow" advClick="0" advTm="905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" name="6 - Θέση περιεχομένου" descr="PAP_005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0307" y="2615738"/>
            <a:ext cx="4039985" cy="269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Θέση περιεχομένου" descr="PAP_00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796207">
            <a:off x="4788024" y="3933056"/>
            <a:ext cx="4039985" cy="2693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- Εικόνα" descr="IMG_0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88640"/>
            <a:ext cx="8352928" cy="3501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311">
        <p14:switch dir="r"/>
      </p:transition>
    </mc:Choice>
    <mc:Fallback xmlns="">
      <p:transition spd="slow" advClick="0" advTm="1311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2014-03-28 12.00.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80528" y="1"/>
            <a:ext cx="212423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- Θέση περιεχομένου" descr="2014-03-28 12.01.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056276" y="0"/>
            <a:ext cx="2087724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- Εικόνα" descr="2014-04-17 11.31.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3554257"/>
            <a:ext cx="288032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7 - Εικόνα" descr="2014-04-17 11.34.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2" y="3532762"/>
            <a:ext cx="2736304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user\Desktop\foto kdap mea\20150404_12585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188640"/>
            <a:ext cx="5112568" cy="3003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1146">
        <p14:switch dir="r"/>
      </p:transition>
    </mc:Choice>
    <mc:Fallback xmlns="">
      <p:transition spd="slow" advClick="0" advTm="1146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foto kdap mea\20160118_135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0807"/>
            <a:ext cx="3257550" cy="46225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foto kdap mea\20180125_1141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42">
            <a:off x="251520" y="116632"/>
            <a:ext cx="4752529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\Desktop\foto kdap mea\IMG-fc37dfcab5710ba6fc4c3ece3d5d2d1b-V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399">
            <a:off x="251519" y="2403783"/>
            <a:ext cx="4752529" cy="2047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foto kdap mea\20180705_1107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67">
            <a:off x="251520" y="4725144"/>
            <a:ext cx="4824536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80112" y="476672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BIRTHDAY PARTIES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22">
        <p14:doors dir="vert"/>
      </p:transition>
    </mc:Choice>
    <mc:Fallback xmlns="">
      <p:transition spd="slow" advTm="1622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08720"/>
            <a:ext cx="6408712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Also,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KDAP AMEA offers individual education on issues self-treatment, supporting families, informing and referring them to relevant services in order to meet the specialized needs of their children.  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Each Creative Center for people with disabilities employs specialized staff such as :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Social Worker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Physiotherapist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Social </a:t>
            </a:r>
            <a:r>
              <a:rPr lang="en-US" dirty="0" err="1"/>
              <a:t>Carers</a:t>
            </a: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Technical Trainers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Physical Trainer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Auxiliary staff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          Driver </a:t>
            </a:r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64340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908720"/>
            <a:ext cx="6408712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Also,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KDAP AMEA offers individual education on issues self-treatment, supporting families, informing and referring them to relevant services in order to meet the specialized needs of their children.  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Each Creative Center for people with disabilities employs specialized staff such as :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Social Worker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Physiotherapist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Social </a:t>
            </a:r>
            <a:r>
              <a:rPr lang="en-US" dirty="0" err="1"/>
              <a:t>Carers</a:t>
            </a:r>
            <a:endParaRPr lang="en-US" dirty="0"/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Technical Trainers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Physical Trainer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	Auxiliary staff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en-US" dirty="0"/>
              <a:t>          Driver </a:t>
            </a:r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0817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124744"/>
            <a:ext cx="65527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In addition to the departments that operate in the KDAP AMEA area, we participate in various actions inside and outside the Municipality</a:t>
            </a:r>
            <a:endParaRPr lang="el-GR" sz="4000" b="1" dirty="0"/>
          </a:p>
        </p:txBody>
      </p:sp>
    </p:spTree>
    <p:extLst>
      <p:ext uri="{BB962C8B-B14F-4D97-AF65-F5344CB8AC3E}">
        <p14:creationId xmlns:p14="http://schemas.microsoft.com/office/powerpoint/2010/main" val="2215941507"/>
      </p:ext>
    </p:extLst>
  </p:cSld>
  <p:clrMapOvr>
    <a:masterClrMapping/>
  </p:clrMapOvr>
  <p:transition spd="slow" advTm="4022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PARTICIPATION OF KDAP AMEA IN THE ACTIONS OF THE "BRIGHT DAYS</a:t>
            </a:r>
            <a:r>
              <a:rPr lang="el-GR" sz="2800" dirty="0"/>
              <a:t>»</a:t>
            </a:r>
            <a:endParaRPr lang="el-GR" dirty="0"/>
          </a:p>
        </p:txBody>
      </p:sp>
      <p:pic>
        <p:nvPicPr>
          <p:cNvPr id="4" name="3 - Θέση περιεχομένου" descr="PAP_06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4767" y="1554163"/>
            <a:ext cx="6786865" cy="452596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med" advClick="0" advTm="1838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IMG_05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052736"/>
            <a:ext cx="3017309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- Θέση περιεχομένου" descr="IMG_029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332656"/>
            <a:ext cx="4182616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9215">
            <a:off x="4822067" y="3210887"/>
            <a:ext cx="4833937" cy="750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954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7624" y="1340768"/>
            <a:ext cx="67687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itchFamily="2" charset="2"/>
              <a:buChar char="v"/>
            </a:pPr>
            <a:r>
              <a:rPr lang="en-US" dirty="0"/>
              <a:t>    It is a Creative Center for people with disabilities, under the act </a:t>
            </a:r>
            <a:r>
              <a:rPr lang="el-GR" dirty="0"/>
              <a:t>: </a:t>
            </a:r>
            <a:r>
              <a:rPr lang="en-US" dirty="0"/>
              <a:t>Promotion and Support of children for their integration in pre-school education as well as for the access of children, adolescent and people with disabilities to KDAP. 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dirty="0"/>
              <a:t>    This operation is co-financed by the European Social Fund (ESF) within the framework of the National Strategic Reference Framework (NSRF), for the programming period 2021 – 2027, and the Hellenic Society for Local Development &amp; Self-Government (E.E.T.A.A) acts as the beneficiary of the operation.</a:t>
            </a:r>
          </a:p>
          <a:p>
            <a:pPr marL="285750" indent="-285750" algn="just">
              <a:buFont typeface="Wingdings" pitchFamily="2" charset="2"/>
              <a:buChar char="v"/>
            </a:pPr>
            <a:r>
              <a:rPr lang="en-US" dirty="0"/>
              <a:t>The Center offers leisure activities and therapies to adults with severe disabilities from 19 to 67 years old. The number of served people is 33</a:t>
            </a:r>
          </a:p>
          <a:p>
            <a:pPr algn="just"/>
            <a:endParaRPr lang="en-US" dirty="0"/>
          </a:p>
          <a:p>
            <a:pPr algn="just"/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71267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20141202_1134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463598">
            <a:off x="314007" y="2970181"/>
            <a:ext cx="4039985" cy="2273531"/>
          </a:xfrm>
        </p:spPr>
      </p:pic>
      <p:pic>
        <p:nvPicPr>
          <p:cNvPr id="6" name="5 - Θέση περιεχομένου" descr="20141202_1135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99907" y="2825634"/>
            <a:ext cx="4039985" cy="2273531"/>
          </a:xfrm>
        </p:spPr>
      </p:pic>
      <p:pic>
        <p:nvPicPr>
          <p:cNvPr id="7" name="6 - Εικόνα" descr="20141202_1136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60648"/>
            <a:ext cx="525658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Click="0" advTm="1384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4" name="Picture 2" descr="C:\Users\user\Desktop\ΣΟΦΙΑ\φωτο διαφορεσ\77338567_10218726348421196_5663568572014657536_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107">
            <a:off x="251520" y="620688"/>
            <a:ext cx="4392488" cy="264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ΣΟΦΙΑ\φωτο διαφορεσ\78167450_10218726360581500_5472081264758489088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764704"/>
            <a:ext cx="3011438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ΣΟΦΙΑ\φωτο διαφορεσ\78502945_10218726361141514_6194012039686389760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4824536" cy="297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AP_0316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516" y="260648"/>
            <a:ext cx="8784976" cy="635917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2 - TextBox"/>
          <p:cNvSpPr txBox="1"/>
          <p:nvPr/>
        </p:nvSpPr>
        <p:spPr>
          <a:xfrm>
            <a:off x="1907704" y="692696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THEATRICAL PERFORMANCE</a:t>
            </a:r>
            <a:endParaRPr lang="el-GR" sz="2800" b="1" dirty="0"/>
          </a:p>
          <a:p>
            <a:endParaRPr lang="el-GR" sz="2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370">
        <p:circle/>
      </p:transition>
    </mc:Choice>
    <mc:Fallback xmlns="">
      <p:transition spd="slow" advClick="0" advTm="1370">
        <p:circl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4 - Θέση περιεχομένου" descr="PAP_0172w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4005064"/>
            <a:ext cx="4038600" cy="2691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- Θέση περιεχομένου" descr="PAP_0236w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789040"/>
            <a:ext cx="4343400" cy="2894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- Εικόνα" descr="PAP_0273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8784976" cy="41044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754">
        <p14:warp dir="in"/>
      </p:transition>
    </mc:Choice>
    <mc:Fallback xmlns="">
      <p:transition spd="slow" advClick="0" advTm="2754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oto kdap mea\PAP_6043wtm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4706">
            <a:off x="323528" y="260648"/>
            <a:ext cx="5365104" cy="4176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\Desktop\foto kdap mea\PAP_6032wtm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29000"/>
            <a:ext cx="4176464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98">
        <p:circle/>
      </p:transition>
    </mc:Choice>
    <mc:Fallback xmlns="">
      <p:transition spd="slow" advTm="1798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εικόνας" descr="1237950_10201345220185176_1571008668_n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238" r="4238"/>
          <a:stretch>
            <a:fillRect/>
          </a:stretch>
        </p:blipFill>
        <p:spPr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Calibri" pitchFamily="34" charset="0"/>
              </a:rPr>
              <a:t>REPRESENTATION OF THE GRAPE HARVEST AT THE 1ST PANHELLENIC DANCE MEETING AT KATO KAMILA</a:t>
            </a:r>
            <a:endParaRPr lang="el-GR" sz="2400" dirty="0">
              <a:latin typeface="Calibri" pitchFamily="34" charset="0"/>
            </a:endParaRP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187624" y="5517232"/>
            <a:ext cx="6840760" cy="792088"/>
          </a:xfrm>
        </p:spPr>
        <p:txBody>
          <a:bodyPr>
            <a:noAutofit/>
          </a:bodyPr>
          <a:lstStyle/>
          <a:p>
            <a:r>
              <a:rPr lang="el-GR" sz="2000" dirty="0"/>
              <a:t> </a:t>
            </a:r>
            <a:endParaRPr lang="el-GR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347">
        <p:split orient="vert"/>
      </p:transition>
    </mc:Choice>
    <mc:Fallback xmlns="">
      <p:transition spd="slow" advClick="0" advTm="2347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672"/>
            <a:ext cx="4291012" cy="32155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Θέση περιεχομένου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52936"/>
            <a:ext cx="4289425" cy="32138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658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95">
        <p:split orient="vert"/>
      </p:transition>
    </mc:Choice>
    <mc:Fallback xmlns="">
      <p:transition spd="slow" advTm="1495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MEDICAL EXAMINATION IN A MOBILE MEDICAL CENTER</a:t>
            </a:r>
            <a:endParaRPr lang="el-GR" dirty="0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476672"/>
            <a:ext cx="5340350" cy="2556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er\Desktop\foto kdap mea\20180529_1129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2520280" cy="4392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foto kdap mea\20180529_1128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1774">
            <a:off x="4479261" y="3110894"/>
            <a:ext cx="4320480" cy="2412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285515"/>
      </p:ext>
    </p:extLst>
  </p:cSld>
  <p:clrMapOvr>
    <a:masterClrMapping/>
  </p:clrMapOvr>
  <p:transition spd="slow" advTm="2245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                 </a:t>
            </a:r>
            <a:r>
              <a:rPr lang="en-US" dirty="0"/>
              <a:t>VISIT TO KETHIS</a:t>
            </a:r>
            <a:endParaRPr lang="el-GR" dirty="0"/>
          </a:p>
        </p:txBody>
      </p:sp>
      <p:pic>
        <p:nvPicPr>
          <p:cNvPr id="10" name="Θέση περιεχομένου 9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0151">
            <a:off x="166133" y="970138"/>
            <a:ext cx="4291012" cy="3126094"/>
          </a:xfrm>
        </p:spPr>
      </p:pic>
      <p:pic>
        <p:nvPicPr>
          <p:cNvPr id="11" name="Θέση περιεχομένου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5165">
            <a:off x="4608581" y="2266154"/>
            <a:ext cx="4289425" cy="3217515"/>
          </a:xfrm>
        </p:spPr>
      </p:pic>
    </p:spTree>
    <p:extLst>
      <p:ext uri="{BB962C8B-B14F-4D97-AF65-F5344CB8AC3E}">
        <p14:creationId xmlns:p14="http://schemas.microsoft.com/office/powerpoint/2010/main" val="843400127"/>
      </p:ext>
    </p:extLst>
  </p:cSld>
  <p:clrMapOvr>
    <a:masterClrMapping/>
  </p:clrMapOvr>
  <p:transition spd="slow" advTm="1900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SUMMER FESTIVAL OF KDAP KEDIS</a:t>
            </a:r>
            <a:endParaRPr lang="el-GR" dirty="0"/>
          </a:p>
        </p:txBody>
      </p:sp>
      <p:pic>
        <p:nvPicPr>
          <p:cNvPr id="9" name="Θέση περιεχομένου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4" y="1554163"/>
            <a:ext cx="7548232" cy="4525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809931"/>
      </p:ext>
    </p:extLst>
  </p:cSld>
  <p:clrMapOvr>
    <a:masterClrMapping/>
  </p:clrMapOvr>
  <p:transition spd="slow" advTm="1885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403648" y="1052736"/>
            <a:ext cx="65527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Aims of the Creative Center for People with disabilities (K.D.A.P - A.M.E.A) are:</a:t>
            </a:r>
          </a:p>
          <a:p>
            <a:endParaRPr lang="en-US" dirty="0"/>
          </a:p>
          <a:p>
            <a:endParaRPr lang="el-GR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sz="2000" dirty="0"/>
              <a:t>The creative occupation of adults with disabilities.</a:t>
            </a:r>
            <a:endParaRPr lang="el-GR" sz="20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sz="2000" dirty="0"/>
              <a:t>Social integration of adults with disabilities.</a:t>
            </a:r>
            <a:endParaRPr lang="el-GR" sz="20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sz="2000" dirty="0"/>
              <a:t>The support of families in order to face social exclusion and to avoid institutional care.</a:t>
            </a:r>
            <a:endParaRPr lang="el-GR" sz="2000" dirty="0"/>
          </a:p>
          <a:p>
            <a:pPr marL="285750" lvl="0" indent="-285750">
              <a:buFont typeface="Wingdings" pitchFamily="2" charset="2"/>
              <a:buChar char="ü"/>
            </a:pPr>
            <a:r>
              <a:rPr lang="en-US" sz="2000" dirty="0"/>
              <a:t>To improve the quality of life of adults with disabilities and of their families</a:t>
            </a:r>
            <a:r>
              <a:rPr lang="en-US" dirty="0"/>
              <a:t>.</a:t>
            </a:r>
          </a:p>
          <a:p>
            <a:pPr marL="285750" lvl="0" indent="-285750">
              <a:buFont typeface="Wingdings" pitchFamily="2" charset="2"/>
              <a:buChar char="ü"/>
            </a:pPr>
            <a:endParaRPr lang="en-US" dirty="0"/>
          </a:p>
          <a:p>
            <a:pPr lvl="0" algn="r"/>
            <a:r>
              <a:rPr lang="en-US" sz="2400" b="1" i="1" u="sng" dirty="0"/>
              <a:t>In order to achieve its goals KDAP AMEA offers the following services</a:t>
            </a:r>
            <a:r>
              <a:rPr lang="el-GR" sz="2400" b="1" i="1" u="sng" dirty="0"/>
              <a:t>:</a:t>
            </a:r>
          </a:p>
          <a:p>
            <a:r>
              <a:rPr lang="en-US" dirty="0"/>
              <a:t> </a:t>
            </a:r>
            <a:endParaRPr lang="el-GR" dirty="0"/>
          </a:p>
          <a:p>
            <a:pPr marL="285750" indent="-285750">
              <a:buFont typeface="Arial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22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845">
        <p14:conveyor dir="l"/>
      </p:transition>
    </mc:Choice>
    <mc:Fallback xmlns="">
      <p:transition spd="slow" advTm="7845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Participant in the 2</a:t>
            </a:r>
            <a:r>
              <a:rPr lang="en-US" baseline="30000" dirty="0"/>
              <a:t>nd</a:t>
            </a:r>
            <a:r>
              <a:rPr lang="en-US" dirty="0"/>
              <a:t> </a:t>
            </a:r>
            <a:r>
              <a:rPr lang="en-US" dirty="0" err="1"/>
              <a:t>kdap</a:t>
            </a:r>
            <a:r>
              <a:rPr lang="en-US" dirty="0"/>
              <a:t> </a:t>
            </a:r>
            <a:r>
              <a:rPr lang="en-US" dirty="0" err="1"/>
              <a:t>amea</a:t>
            </a:r>
            <a:r>
              <a:rPr lang="en-US" dirty="0"/>
              <a:t> festival in Thessaloniki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</p:spPr>
      </p:pic>
    </p:spTree>
    <p:extLst>
      <p:ext uri="{BB962C8B-B14F-4D97-AF65-F5344CB8AC3E}">
        <p14:creationId xmlns:p14="http://schemas.microsoft.com/office/powerpoint/2010/main" val="29632043"/>
      </p:ext>
    </p:extLst>
  </p:cSld>
  <p:clrMapOvr>
    <a:masterClrMapping/>
  </p:clrMapOvr>
  <p:transition spd="slow" advTm="2123">
    <p:wheel spokes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foto kdap mea\97002803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5688632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C:\Users\user\Desktop\foto kdap mea\2688383254528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4503">
            <a:off x="319445" y="3774957"/>
            <a:ext cx="4140460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foto kdap mea\30307583901696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1963">
            <a:off x="4576418" y="2737434"/>
            <a:ext cx="439248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5">
        <p:split orient="vert"/>
      </p:transition>
    </mc:Choice>
    <mc:Fallback xmlns="">
      <p:transition spd="slow" advTm="1565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ΣΟΦΙΑ\φωτο διαφορεσ\-1252181924_IMG-9933c1f02d76cf5ee599c17a46b82121-V_206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2721">
            <a:off x="175880" y="886059"/>
            <a:ext cx="5043405" cy="292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ΣΟΦΙΑ\φωτο διαφορεσ\59969519_10218806417382123_3260791470939963392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594">
            <a:off x="4458306" y="4077072"/>
            <a:ext cx="430124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260648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PARTICIPATION IN THE 3</a:t>
            </a:r>
            <a:r>
              <a:rPr lang="en-US" baseline="30000" dirty="0"/>
              <a:t>rd</a:t>
            </a:r>
            <a:r>
              <a:rPr lang="en-US" dirty="0"/>
              <a:t>  KDAP AMEA FESTIVAL IN THESSALONIKI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843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εικόνας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2" r="11332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VISITS AND ACTS WITHIN THE CONTEXT OF INCLUSION  </a:t>
            </a:r>
            <a:endParaRPr lang="el-GR" dirty="0"/>
          </a:p>
        </p:txBody>
      </p:sp>
      <p:pic>
        <p:nvPicPr>
          <p:cNvPr id="3074" name="Picture 2" descr="C:\Users\user\Desktop\foto kdap mea\20180713_1057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5"/>
            <a:ext cx="2915816" cy="20162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foto kdap mea\20180713_1033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6912"/>
            <a:ext cx="2915816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01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118">
        <p14:pan dir="u"/>
      </p:transition>
    </mc:Choice>
    <mc:Fallback xmlns="">
      <p:transition spd="slow" advTm="2118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1"/>
          <p:cNvSpPr>
            <a:spLocks noGrp="1"/>
          </p:cNvSpPr>
          <p:nvPr>
            <p:ph type="pic" idx="1"/>
          </p:nvPr>
        </p:nvSpPr>
        <p:spPr/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 descr="C:\Users\user\Desktop\336350650_566550028638183_371004384780591885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283797880_10225064919121502_181452092687656923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7363">
            <a:off x="323528" y="3865450"/>
            <a:ext cx="4844843" cy="299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503">
            <a:off x="5526023" y="3547571"/>
            <a:ext cx="3419872" cy="30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2481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 FESTIVAL</a:t>
            </a:r>
            <a:endParaRPr lang="el-G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391" y="3758728"/>
            <a:ext cx="4189817" cy="40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 descr="C:\Users\user\Desktop\foto kdap mea\20180522_1104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568952" cy="47525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080091"/>
      </p:ext>
    </p:extLst>
  </p:cSld>
  <p:clrMapOvr>
    <a:masterClrMapping/>
  </p:clrMapOvr>
  <p:transition spd="slow" advTm="2352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- Θέση περιεχομένου" descr="DSC04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284984"/>
            <a:ext cx="4038600" cy="3028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5 - Θέση περιεχομένου" descr="DSC040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99907" y="2447405"/>
            <a:ext cx="4039985" cy="3029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6 - Εικόνα" descr="DSC04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260648"/>
            <a:ext cx="511256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076056" y="5949279"/>
            <a:ext cx="295232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STATE OF WISHES</a:t>
            </a:r>
            <a:endParaRPr lang="el-GR" sz="2000" b="1" dirty="0"/>
          </a:p>
          <a:p>
            <a:endParaRPr lang="el-G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913">
        <p:circle/>
      </p:transition>
    </mc:Choice>
    <mc:Fallback xmlns="">
      <p:transition spd="slow" advClick="0" advTm="1913">
        <p:circl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foto kdap mea\IMG_2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83349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user\Desktop\foto kdap mea\IMG_3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150">
            <a:off x="4644008" y="404664"/>
            <a:ext cx="3640476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user\Desktop\foto kdap mea\20151217_1946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20217"/>
            <a:ext cx="5431134" cy="2715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4042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">
        <p14:ferris dir="l"/>
      </p:transition>
    </mc:Choice>
    <mc:Fallback xmlns="">
      <p:transition spd="slow" advTm="1301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76470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PARTICIPATION IN THE ROUND OF SERRES</a:t>
            </a:r>
            <a:endParaRPr lang="el-GR" dirty="0"/>
          </a:p>
        </p:txBody>
      </p:sp>
      <p:pic>
        <p:nvPicPr>
          <p:cNvPr id="2051" name="Picture 3" descr="C:\Users\user\Desktop\ΣΟΦΙΑ\φωτο διαφορεσ\received_135155656501851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42" y="1268760"/>
            <a:ext cx="7022107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238086"/>
      </p:ext>
    </p:extLst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AND SENSITIZATION</a:t>
            </a:r>
          </a:p>
          <a:p>
            <a:r>
              <a:rPr lang="en-US" dirty="0"/>
              <a:t> FOR DISABILITY </a:t>
            </a:r>
            <a:endParaRPr lang="el-GR" dirty="0"/>
          </a:p>
        </p:txBody>
      </p:sp>
      <p:pic>
        <p:nvPicPr>
          <p:cNvPr id="6146" name="Picture 2" descr="C:\Users\user\Desktop\317994128_10226161493775183_267336975139103289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8503"/>
            <a:ext cx="5688632" cy="29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2664296" cy="407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555">
            <a:off x="4670844" y="999805"/>
            <a:ext cx="3675668" cy="254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182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7D017D"/>
                </a:solidFill>
              </a:rPr>
              <a:t>S</a:t>
            </a:r>
            <a:r>
              <a:rPr lang="el-GR" sz="2200" dirty="0">
                <a:solidFill>
                  <a:srgbClr val="7D017D"/>
                </a:solidFill>
              </a:rPr>
              <a:t>ε</a:t>
            </a:r>
            <a:r>
              <a:rPr lang="en-US" sz="2200" dirty="0">
                <a:solidFill>
                  <a:srgbClr val="7D017D"/>
                </a:solidFill>
              </a:rPr>
              <a:t>cure occupation and leisure</a:t>
            </a:r>
            <a:br>
              <a:rPr lang="en-US" sz="2200" dirty="0">
                <a:solidFill>
                  <a:srgbClr val="7D017D"/>
                </a:solidFill>
              </a:rPr>
            </a:br>
            <a:r>
              <a:rPr lang="en-US" sz="2200" dirty="0">
                <a:solidFill>
                  <a:srgbClr val="7D017D"/>
                </a:solidFill>
              </a:rPr>
              <a:t>                 activities</a:t>
            </a:r>
            <a:endParaRPr lang="el-GR" sz="2200" dirty="0">
              <a:solidFill>
                <a:srgbClr val="7D017D"/>
              </a:solidFill>
            </a:endParaRPr>
          </a:p>
        </p:txBody>
      </p:sp>
      <p:pic>
        <p:nvPicPr>
          <p:cNvPr id="15362" name="Picture 2" descr="C:\Users\user\Desktop\foto kdap mea\20180608_09281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59" y="1340769"/>
            <a:ext cx="4574557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 descr="C:\Users\user\Desktop\foto kdap mea\20181126_095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49080"/>
            <a:ext cx="410445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foto kdap mea\20181121_1814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36712"/>
            <a:ext cx="2819400" cy="5503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1384293"/>
      </p:ext>
    </p:extLst>
  </p:cSld>
  <p:clrMapOvr>
    <a:masterClrMapping/>
  </p:clrMapOvr>
  <p:transition spd="slow" advClick="0" advTm="2113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EXCURSIONS</a:t>
            </a:r>
            <a:br>
              <a:rPr lang="el-GR" dirty="0"/>
            </a:br>
            <a:endParaRPr lang="el-GR" dirty="0"/>
          </a:p>
        </p:txBody>
      </p:sp>
      <p:pic>
        <p:nvPicPr>
          <p:cNvPr id="19458" name="Picture 2" descr="C:\Users\user\Desktop\foto kdap mea\20170504_0936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104456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9" name="Picture 3" descr="C:\Users\user\Desktop\foto kdap mea\20181008_184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268760"/>
            <a:ext cx="4320481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60" name="Picture 4" descr="C:\Users\user\Desktop\foto kdap mea\20150526_115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3593"/>
            <a:ext cx="2520280" cy="198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user\Desktop\foto kdap mea\20150422_1215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283593"/>
            <a:ext cx="2962645" cy="2025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:\Users\user\Desktop\foto kdap mea\20150427_1142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283593"/>
            <a:ext cx="3024336" cy="1980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82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58">
        <p:split orient="vert"/>
      </p:transition>
    </mc:Choice>
    <mc:Fallback xmlns="">
      <p:transition spd="slow" advTm="1858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339752" y="457200"/>
            <a:ext cx="3168352" cy="838200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4099" name="Picture 3" descr="C:\Users\user\Desktop\ΣΟΦΙΑ\φωτο διαφορεσ\20190726_1033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17032"/>
            <a:ext cx="4032448" cy="239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ΣΟΦΙΑ\φωτο διαφορεσ\20190726_150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2073"/>
            <a:ext cx="597666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ΣΟΦΙΑ\φωτο διαφορεσ\20190726_1138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01008"/>
            <a:ext cx="2520279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63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41003_115447_Richtone(HD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767" y="857250"/>
            <a:ext cx="8496944" cy="5143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 advClick="0" advTm="2955">
    <p:wip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058409" y="2967335"/>
            <a:ext cx="7027180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THANKS</a:t>
            </a:r>
          </a:p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</a:t>
            </a:r>
          </a:p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YOUR ATTENTION</a:t>
            </a:r>
            <a:endParaRPr lang="el-GR" sz="6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91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094">
        <p:dissolve/>
      </p:transition>
    </mc:Choice>
    <mc:Fallback xmlns="">
      <p:transition spd="slow" advTm="2094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20141010_084215_Richtone(HDR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4180090"/>
            <a:ext cx="4248472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9" y="4149080"/>
            <a:ext cx="4148051" cy="23630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705935" cy="3747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337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41010_083902_Richtone(HD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56960"/>
            <a:ext cx="9144000" cy="3415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9699">
            <a:off x="323528" y="332656"/>
            <a:ext cx="4176464" cy="2714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8031">
            <a:off x="5324347" y="271683"/>
            <a:ext cx="2568335" cy="297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Click="0" advTm="2107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20140926_100602_Richtone(HDR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153213"/>
            <a:ext cx="3735719" cy="305976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943">
            <a:off x="4352393" y="3649545"/>
            <a:ext cx="4114969" cy="301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user\Desktop\153310143_10222522635766007_6255387287759492161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5582">
            <a:off x="480484" y="548679"/>
            <a:ext cx="339717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1852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err="1">
                <a:solidFill>
                  <a:srgbClr val="082A76"/>
                </a:solidFill>
              </a:rPr>
              <a:t>Programms</a:t>
            </a:r>
            <a:r>
              <a:rPr lang="en-US" sz="2400" dirty="0">
                <a:solidFill>
                  <a:srgbClr val="082A76"/>
                </a:solidFill>
              </a:rPr>
              <a:t> regarding creativity, entertainment sports and </a:t>
            </a:r>
            <a:r>
              <a:rPr lang="en-US" sz="2400" dirty="0" err="1">
                <a:solidFill>
                  <a:srgbClr val="082A76"/>
                </a:solidFill>
              </a:rPr>
              <a:t>prysical</a:t>
            </a:r>
            <a:r>
              <a:rPr lang="en-US" sz="2400" dirty="0">
                <a:solidFill>
                  <a:srgbClr val="082A76"/>
                </a:solidFill>
              </a:rPr>
              <a:t> education</a:t>
            </a:r>
            <a:endParaRPr lang="el-GR" sz="2400" dirty="0">
              <a:solidFill>
                <a:srgbClr val="082A76"/>
              </a:solidFill>
            </a:endParaRPr>
          </a:p>
        </p:txBody>
      </p:sp>
      <p:pic>
        <p:nvPicPr>
          <p:cNvPr id="16386" name="Picture 2" descr="C:\Users\user\Desktop\foto kdap mea\20181025_185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5416">
            <a:off x="323528" y="1412776"/>
            <a:ext cx="3888432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user\Desktop\foto kdap mea\20181025_185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4400">
            <a:off x="4572000" y="1412776"/>
            <a:ext cx="3744416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user\Desktop\foto kdap mea\20181128_1809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005064"/>
            <a:ext cx="453650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066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322">
        <p14:reveal/>
      </p:transition>
    </mc:Choice>
    <mc:Fallback xmlns="">
      <p:transition spd="slow" advTm="1322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ιαστημικό">
  <a:themeElements>
    <a:clrScheme name="Διαστημικό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Διαστημικό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αστημικό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863</TotalTime>
  <Words>464</Words>
  <Application>Microsoft Office PowerPoint</Application>
  <PresentationFormat>Προβολή στην οθόνη (4:3)</PresentationFormat>
  <Paragraphs>76</Paragraphs>
  <Slides>53</Slides>
  <Notes>3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53</vt:i4>
      </vt:variant>
    </vt:vector>
  </HeadingPairs>
  <TitlesOfParts>
    <vt:vector size="54" baseType="lpstr">
      <vt:lpstr>Διαστημικό</vt:lpstr>
      <vt:lpstr>ΚΔΑΠ ΜΕΑ </vt:lpstr>
      <vt:lpstr>Παρουσίαση του PowerPoint</vt:lpstr>
      <vt:lpstr>Παρουσίαση του PowerPoint</vt:lpstr>
      <vt:lpstr>Παρουσίαση του PowerPoint</vt:lpstr>
      <vt:lpstr>Sεcure occupation and leisure                  activities</vt:lpstr>
      <vt:lpstr>Παρουσίαση του PowerPoint</vt:lpstr>
      <vt:lpstr>Παρουσίαση του PowerPoint</vt:lpstr>
      <vt:lpstr>Παρουσίαση του PowerPoint</vt:lpstr>
      <vt:lpstr>Programms regarding creativity, entertainment sports and prysical education</vt:lpstr>
      <vt:lpstr>Παρουσίαση του PowerPoint</vt:lpstr>
      <vt:lpstr>Παρουσίαση του PowerPoint</vt:lpstr>
      <vt:lpstr>MUSIC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COOKING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PARTICIPATION OF KDAP AMEA IN THE ACTIONS OF THE "BRIGHT DAYS»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REPRESENTATION OF THE GRAPE HARVEST AT THE 1ST PANHELLENIC DANCE MEETING AT KATO KAMILA</vt:lpstr>
      <vt:lpstr>Παρουσίαση του PowerPoint</vt:lpstr>
      <vt:lpstr>MEDICAL EXAMINATION IN A MOBILE MEDICAL CENTER</vt:lpstr>
      <vt:lpstr>                 VISIT TO KETHIS</vt:lpstr>
      <vt:lpstr>SUMMER FESTIVAL OF KDAP KEDIS</vt:lpstr>
      <vt:lpstr>Participant in the 2nd kdap amea festival in Thessaloniki</vt:lpstr>
      <vt:lpstr>Παρουσίαση του PowerPoint</vt:lpstr>
      <vt:lpstr>Παρουσίαση του PowerPoint</vt:lpstr>
      <vt:lpstr>VISITS AND ACTS WITHIN THE CONTEXT OF INCLUSION  </vt:lpstr>
      <vt:lpstr>Παρουσίαση του PowerPoint</vt:lpstr>
      <vt:lpstr>ECO FESTIVAL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EXCURSIONS 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ΚΔΑΠ ΜΕΑ</dc:title>
  <dc:creator>user</dc:creator>
  <cp:lastModifiedBy>user</cp:lastModifiedBy>
  <cp:revision>99</cp:revision>
  <dcterms:created xsi:type="dcterms:W3CDTF">2015-02-25T21:43:56Z</dcterms:created>
  <dcterms:modified xsi:type="dcterms:W3CDTF">2024-05-20T08:50:47Z</dcterms:modified>
</cp:coreProperties>
</file>