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8" r:id="rId4"/>
    <p:sldId id="279" r:id="rId5"/>
    <p:sldId id="280" r:id="rId6"/>
    <p:sldId id="257" r:id="rId7"/>
    <p:sldId id="261" r:id="rId8"/>
    <p:sldId id="262" r:id="rId9"/>
    <p:sldId id="258" r:id="rId10"/>
    <p:sldId id="263" r:id="rId11"/>
    <p:sldId id="264" r:id="rId12"/>
    <p:sldId id="259" r:id="rId13"/>
    <p:sldId id="268" r:id="rId14"/>
    <p:sldId id="267" r:id="rId15"/>
    <p:sldId id="269" r:id="rId16"/>
    <p:sldId id="270" r:id="rId17"/>
    <p:sldId id="271" r:id="rId18"/>
    <p:sldId id="272" r:id="rId19"/>
    <p:sldId id="273" r:id="rId20"/>
    <p:sldId id="274" r:id="rId21"/>
    <p:sldId id="266" r:id="rId22"/>
    <p:sldId id="275" r:id="rId23"/>
    <p:sldId id="276" r:id="rId24"/>
    <p:sldId id="277" r:id="rId2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hyperlink" Target="https://www.youtube.com/watch?v=rneBYYIfJGk" TargetMode="External"/><Relationship Id="rId5" Type="http://schemas.openxmlformats.org/officeDocument/2006/relationships/image" Target="../media/image7.sv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rneBYYIfJGk" TargetMode="External"/><Relationship Id="rId2" Type="http://schemas.openxmlformats.org/officeDocument/2006/relationships/image" Target="../media/image5.svg"/><Relationship Id="rId1"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7CD18-A05D-4F46-8294-3F550A3214DA}"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190B02C5-0871-4100-9D17-C731DF4AD590}">
      <dgm:prSet/>
      <dgm:spPr/>
      <dgm:t>
        <a:bodyPr/>
        <a:lstStyle/>
        <a:p>
          <a:pPr>
            <a:lnSpc>
              <a:spcPct val="100000"/>
            </a:lnSpc>
          </a:pPr>
          <a:r>
            <a:rPr lang="en-GB"/>
            <a:t>Pärnu introduction</a:t>
          </a:r>
          <a:endParaRPr lang="en-US"/>
        </a:p>
      </dgm:t>
    </dgm:pt>
    <dgm:pt modelId="{B753E7CB-CDC3-4DF2-BA72-83BBF88CE029}" type="parTrans" cxnId="{9936E385-EE5A-474A-9F1E-04C6FF92AE03}">
      <dgm:prSet/>
      <dgm:spPr/>
      <dgm:t>
        <a:bodyPr/>
        <a:lstStyle/>
        <a:p>
          <a:endParaRPr lang="en-US"/>
        </a:p>
      </dgm:t>
    </dgm:pt>
    <dgm:pt modelId="{2F8C5A2F-388F-4F0E-A2AE-248A5C597565}" type="sibTrans" cxnId="{9936E385-EE5A-474A-9F1E-04C6FF92AE03}">
      <dgm:prSet/>
      <dgm:spPr/>
      <dgm:t>
        <a:bodyPr/>
        <a:lstStyle/>
        <a:p>
          <a:endParaRPr lang="en-US"/>
        </a:p>
      </dgm:t>
    </dgm:pt>
    <dgm:pt modelId="{C6A1F6F4-4848-4ABA-9440-B38250C50C09}">
      <dgm:prSet/>
      <dgm:spPr/>
      <dgm:t>
        <a:bodyPr/>
        <a:lstStyle/>
        <a:p>
          <a:pPr>
            <a:lnSpc>
              <a:spcPct val="100000"/>
            </a:lnSpc>
          </a:pPr>
          <a:r>
            <a:rPr lang="en-GB">
              <a:hlinkClick xmlns:r="http://schemas.openxmlformats.org/officeDocument/2006/relationships" r:id="rId1"/>
            </a:rPr>
            <a:t>https://www.youtube.com/watch?v=rneBYYIfJGk</a:t>
          </a:r>
          <a:endParaRPr lang="en-US"/>
        </a:p>
      </dgm:t>
    </dgm:pt>
    <dgm:pt modelId="{8686D0E2-5297-4A30-8A5D-671D9A31D9A4}" type="parTrans" cxnId="{BE14C072-4B7C-4680-B4B4-34A835D6EB21}">
      <dgm:prSet/>
      <dgm:spPr/>
      <dgm:t>
        <a:bodyPr/>
        <a:lstStyle/>
        <a:p>
          <a:endParaRPr lang="en-US"/>
        </a:p>
      </dgm:t>
    </dgm:pt>
    <dgm:pt modelId="{301E51BE-64C8-481F-A8E1-0557DB3DC6E5}" type="sibTrans" cxnId="{BE14C072-4B7C-4680-B4B4-34A835D6EB21}">
      <dgm:prSet/>
      <dgm:spPr/>
      <dgm:t>
        <a:bodyPr/>
        <a:lstStyle/>
        <a:p>
          <a:endParaRPr lang="en-US"/>
        </a:p>
      </dgm:t>
    </dgm:pt>
    <dgm:pt modelId="{C3453489-A8E3-45DC-9DD8-1D2370565A7A}">
      <dgm:prSet/>
      <dgm:spPr/>
      <dgm:t>
        <a:bodyPr/>
        <a:lstStyle/>
        <a:p>
          <a:pPr>
            <a:lnSpc>
              <a:spcPct val="100000"/>
            </a:lnSpc>
          </a:pPr>
          <a:r>
            <a:rPr lang="en-GB"/>
            <a:t>Sport in Pärnu</a:t>
          </a:r>
          <a:endParaRPr lang="en-US"/>
        </a:p>
      </dgm:t>
    </dgm:pt>
    <dgm:pt modelId="{FD96DF8F-A75F-4108-BE11-EDB846CFC509}" type="parTrans" cxnId="{25665D35-4DFA-47A8-8A81-8AD08F244694}">
      <dgm:prSet/>
      <dgm:spPr/>
      <dgm:t>
        <a:bodyPr/>
        <a:lstStyle/>
        <a:p>
          <a:endParaRPr lang="en-US"/>
        </a:p>
      </dgm:t>
    </dgm:pt>
    <dgm:pt modelId="{A45653C9-D4C6-4700-A89F-0E07727F6D76}" type="sibTrans" cxnId="{25665D35-4DFA-47A8-8A81-8AD08F244694}">
      <dgm:prSet/>
      <dgm:spPr/>
      <dgm:t>
        <a:bodyPr/>
        <a:lstStyle/>
        <a:p>
          <a:endParaRPr lang="en-US"/>
        </a:p>
      </dgm:t>
    </dgm:pt>
    <dgm:pt modelId="{BA4F3A2C-ECBB-4AF6-96B4-DE48D8F1FE67}" type="pres">
      <dgm:prSet presAssocID="{B427CD18-A05D-4F46-8294-3F550A3214DA}" presName="root" presStyleCnt="0">
        <dgm:presLayoutVars>
          <dgm:dir/>
          <dgm:resizeHandles val="exact"/>
        </dgm:presLayoutVars>
      </dgm:prSet>
      <dgm:spPr/>
    </dgm:pt>
    <dgm:pt modelId="{190ED083-2299-4C12-ACA8-E2AE30081E9D}" type="pres">
      <dgm:prSet presAssocID="{190B02C5-0871-4100-9D17-C731DF4AD590}" presName="compNode" presStyleCnt="0"/>
      <dgm:spPr/>
    </dgm:pt>
    <dgm:pt modelId="{18183CA8-E1DB-46D6-A54E-9B499D56C54E}" type="pres">
      <dgm:prSet presAssocID="{190B02C5-0871-4100-9D17-C731DF4AD590}" presName="bgRect" presStyleLbl="bgShp" presStyleIdx="0" presStyleCnt="2"/>
      <dgm:spPr/>
    </dgm:pt>
    <dgm:pt modelId="{49393BB3-4FF5-4BEE-901A-7D52BE5DB4FC}" type="pres">
      <dgm:prSet presAssocID="{190B02C5-0871-4100-9D17-C731DF4AD590}"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5AFB293D-6D98-4E80-BE98-1C6442B0F263}" type="pres">
      <dgm:prSet presAssocID="{190B02C5-0871-4100-9D17-C731DF4AD590}" presName="spaceRect" presStyleCnt="0"/>
      <dgm:spPr/>
    </dgm:pt>
    <dgm:pt modelId="{0FCF7A0F-EEFD-464C-ABE7-EAD6C7F2AB11}" type="pres">
      <dgm:prSet presAssocID="{190B02C5-0871-4100-9D17-C731DF4AD590}" presName="parTx" presStyleLbl="revTx" presStyleIdx="0" presStyleCnt="3">
        <dgm:presLayoutVars>
          <dgm:chMax val="0"/>
          <dgm:chPref val="0"/>
        </dgm:presLayoutVars>
      </dgm:prSet>
      <dgm:spPr/>
    </dgm:pt>
    <dgm:pt modelId="{34D93136-F607-4C92-9063-063CFBD655AF}" type="pres">
      <dgm:prSet presAssocID="{190B02C5-0871-4100-9D17-C731DF4AD590}" presName="desTx" presStyleLbl="revTx" presStyleIdx="1" presStyleCnt="3">
        <dgm:presLayoutVars/>
      </dgm:prSet>
      <dgm:spPr/>
    </dgm:pt>
    <dgm:pt modelId="{2F57127D-7414-40AE-A62B-FC8CF26EFA33}" type="pres">
      <dgm:prSet presAssocID="{2F8C5A2F-388F-4F0E-A2AE-248A5C597565}" presName="sibTrans" presStyleCnt="0"/>
      <dgm:spPr/>
    </dgm:pt>
    <dgm:pt modelId="{1147BDC1-1917-4CC9-86CB-08C89EF2E567}" type="pres">
      <dgm:prSet presAssocID="{C3453489-A8E3-45DC-9DD8-1D2370565A7A}" presName="compNode" presStyleCnt="0"/>
      <dgm:spPr/>
    </dgm:pt>
    <dgm:pt modelId="{E421661A-8225-4208-A28B-44424B1EC92F}" type="pres">
      <dgm:prSet presAssocID="{C3453489-A8E3-45DC-9DD8-1D2370565A7A}" presName="bgRect" presStyleLbl="bgShp" presStyleIdx="1" presStyleCnt="2"/>
      <dgm:spPr/>
    </dgm:pt>
    <dgm:pt modelId="{4CC24EB5-DC7D-4397-8203-C9936E3A5F89}" type="pres">
      <dgm:prSet presAssocID="{C3453489-A8E3-45DC-9DD8-1D2370565A7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Jalgpalli pall"/>
        </a:ext>
      </dgm:extLst>
    </dgm:pt>
    <dgm:pt modelId="{ED87F61B-F3FF-429A-9AE5-0844B83CCC1C}" type="pres">
      <dgm:prSet presAssocID="{C3453489-A8E3-45DC-9DD8-1D2370565A7A}" presName="spaceRect" presStyleCnt="0"/>
      <dgm:spPr/>
    </dgm:pt>
    <dgm:pt modelId="{D5AE78EB-2992-4ED9-B48A-B72629753323}" type="pres">
      <dgm:prSet presAssocID="{C3453489-A8E3-45DC-9DD8-1D2370565A7A}" presName="parTx" presStyleLbl="revTx" presStyleIdx="2" presStyleCnt="3">
        <dgm:presLayoutVars>
          <dgm:chMax val="0"/>
          <dgm:chPref val="0"/>
        </dgm:presLayoutVars>
      </dgm:prSet>
      <dgm:spPr/>
    </dgm:pt>
  </dgm:ptLst>
  <dgm:cxnLst>
    <dgm:cxn modelId="{7945F11B-1990-47F5-B48D-252F4C829BF6}" type="presOf" srcId="{B427CD18-A05D-4F46-8294-3F550A3214DA}" destId="{BA4F3A2C-ECBB-4AF6-96B4-DE48D8F1FE67}" srcOrd="0" destOrd="0" presId="urn:microsoft.com/office/officeart/2018/2/layout/IconVerticalSolidList"/>
    <dgm:cxn modelId="{25665D35-4DFA-47A8-8A81-8AD08F244694}" srcId="{B427CD18-A05D-4F46-8294-3F550A3214DA}" destId="{C3453489-A8E3-45DC-9DD8-1D2370565A7A}" srcOrd="1" destOrd="0" parTransId="{FD96DF8F-A75F-4108-BE11-EDB846CFC509}" sibTransId="{A45653C9-D4C6-4700-A89F-0E07727F6D76}"/>
    <dgm:cxn modelId="{BE14C072-4B7C-4680-B4B4-34A835D6EB21}" srcId="{190B02C5-0871-4100-9D17-C731DF4AD590}" destId="{C6A1F6F4-4848-4ABA-9440-B38250C50C09}" srcOrd="0" destOrd="0" parTransId="{8686D0E2-5297-4A30-8A5D-671D9A31D9A4}" sibTransId="{301E51BE-64C8-481F-A8E1-0557DB3DC6E5}"/>
    <dgm:cxn modelId="{9936E385-EE5A-474A-9F1E-04C6FF92AE03}" srcId="{B427CD18-A05D-4F46-8294-3F550A3214DA}" destId="{190B02C5-0871-4100-9D17-C731DF4AD590}" srcOrd="0" destOrd="0" parTransId="{B753E7CB-CDC3-4DF2-BA72-83BBF88CE029}" sibTransId="{2F8C5A2F-388F-4F0E-A2AE-248A5C597565}"/>
    <dgm:cxn modelId="{1597C3B9-CFAD-4A17-A638-F7F99188C01E}" type="presOf" srcId="{C3453489-A8E3-45DC-9DD8-1D2370565A7A}" destId="{D5AE78EB-2992-4ED9-B48A-B72629753323}" srcOrd="0" destOrd="0" presId="urn:microsoft.com/office/officeart/2018/2/layout/IconVerticalSolidList"/>
    <dgm:cxn modelId="{C4A3D7CF-630F-4D87-8C68-DAA0973BBD1C}" type="presOf" srcId="{190B02C5-0871-4100-9D17-C731DF4AD590}" destId="{0FCF7A0F-EEFD-464C-ABE7-EAD6C7F2AB11}" srcOrd="0" destOrd="0" presId="urn:microsoft.com/office/officeart/2018/2/layout/IconVerticalSolidList"/>
    <dgm:cxn modelId="{D0FCF4FB-327F-4EE9-A6CB-7B13095D6478}" type="presOf" srcId="{C6A1F6F4-4848-4ABA-9440-B38250C50C09}" destId="{34D93136-F607-4C92-9063-063CFBD655AF}" srcOrd="0" destOrd="0" presId="urn:microsoft.com/office/officeart/2018/2/layout/IconVerticalSolidList"/>
    <dgm:cxn modelId="{7BF03C97-1296-4AF1-8FEF-F63DD9134B61}" type="presParOf" srcId="{BA4F3A2C-ECBB-4AF6-96B4-DE48D8F1FE67}" destId="{190ED083-2299-4C12-ACA8-E2AE30081E9D}" srcOrd="0" destOrd="0" presId="urn:microsoft.com/office/officeart/2018/2/layout/IconVerticalSolidList"/>
    <dgm:cxn modelId="{DC295C6A-43CF-4996-9783-EFECFD4276B7}" type="presParOf" srcId="{190ED083-2299-4C12-ACA8-E2AE30081E9D}" destId="{18183CA8-E1DB-46D6-A54E-9B499D56C54E}" srcOrd="0" destOrd="0" presId="urn:microsoft.com/office/officeart/2018/2/layout/IconVerticalSolidList"/>
    <dgm:cxn modelId="{96560929-9470-4F4C-905F-5F6810BAD553}" type="presParOf" srcId="{190ED083-2299-4C12-ACA8-E2AE30081E9D}" destId="{49393BB3-4FF5-4BEE-901A-7D52BE5DB4FC}" srcOrd="1" destOrd="0" presId="urn:microsoft.com/office/officeart/2018/2/layout/IconVerticalSolidList"/>
    <dgm:cxn modelId="{F6C7A833-5C87-4B77-B39A-43ED18CE8494}" type="presParOf" srcId="{190ED083-2299-4C12-ACA8-E2AE30081E9D}" destId="{5AFB293D-6D98-4E80-BE98-1C6442B0F263}" srcOrd="2" destOrd="0" presId="urn:microsoft.com/office/officeart/2018/2/layout/IconVerticalSolidList"/>
    <dgm:cxn modelId="{2335E037-3E2E-400D-92E3-796E209D16C3}" type="presParOf" srcId="{190ED083-2299-4C12-ACA8-E2AE30081E9D}" destId="{0FCF7A0F-EEFD-464C-ABE7-EAD6C7F2AB11}" srcOrd="3" destOrd="0" presId="urn:microsoft.com/office/officeart/2018/2/layout/IconVerticalSolidList"/>
    <dgm:cxn modelId="{70330DB7-3501-460F-AB7D-8FED23FCF81B}" type="presParOf" srcId="{190ED083-2299-4C12-ACA8-E2AE30081E9D}" destId="{34D93136-F607-4C92-9063-063CFBD655AF}" srcOrd="4" destOrd="0" presId="urn:microsoft.com/office/officeart/2018/2/layout/IconVerticalSolidList"/>
    <dgm:cxn modelId="{27830515-7129-4664-BE04-7C31F973CFCE}" type="presParOf" srcId="{BA4F3A2C-ECBB-4AF6-96B4-DE48D8F1FE67}" destId="{2F57127D-7414-40AE-A62B-FC8CF26EFA33}" srcOrd="1" destOrd="0" presId="urn:microsoft.com/office/officeart/2018/2/layout/IconVerticalSolidList"/>
    <dgm:cxn modelId="{66294043-F135-465D-BA22-164C07BC48F4}" type="presParOf" srcId="{BA4F3A2C-ECBB-4AF6-96B4-DE48D8F1FE67}" destId="{1147BDC1-1917-4CC9-86CB-08C89EF2E567}" srcOrd="2" destOrd="0" presId="urn:microsoft.com/office/officeart/2018/2/layout/IconVerticalSolidList"/>
    <dgm:cxn modelId="{0D253F40-1108-488B-BF09-644EE0070BFE}" type="presParOf" srcId="{1147BDC1-1917-4CC9-86CB-08C89EF2E567}" destId="{E421661A-8225-4208-A28B-44424B1EC92F}" srcOrd="0" destOrd="0" presId="urn:microsoft.com/office/officeart/2018/2/layout/IconVerticalSolidList"/>
    <dgm:cxn modelId="{DC3E8D7F-A903-4808-823B-32F98BDE368F}" type="presParOf" srcId="{1147BDC1-1917-4CC9-86CB-08C89EF2E567}" destId="{4CC24EB5-DC7D-4397-8203-C9936E3A5F89}" srcOrd="1" destOrd="0" presId="urn:microsoft.com/office/officeart/2018/2/layout/IconVerticalSolidList"/>
    <dgm:cxn modelId="{532EB6CD-29BC-4602-8A31-EDCD4A927280}" type="presParOf" srcId="{1147BDC1-1917-4CC9-86CB-08C89EF2E567}" destId="{ED87F61B-F3FF-429A-9AE5-0844B83CCC1C}" srcOrd="2" destOrd="0" presId="urn:microsoft.com/office/officeart/2018/2/layout/IconVerticalSolidList"/>
    <dgm:cxn modelId="{C58BFFAB-73A2-4F15-A815-8D2A4B1FC07C}" type="presParOf" srcId="{1147BDC1-1917-4CC9-86CB-08C89EF2E567}" destId="{D5AE78EB-2992-4ED9-B48A-B726297533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0EBEE-50FF-438A-890E-C0662E2294A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3B0E577-81B5-4215-A421-7A8D5C61F887}">
      <dgm:prSet/>
      <dgm:spPr/>
      <dgm:t>
        <a:bodyPr/>
        <a:lstStyle/>
        <a:p>
          <a:r>
            <a:rPr lang="en-GB"/>
            <a:t>Financed by the state</a:t>
          </a:r>
          <a:endParaRPr lang="en-US"/>
        </a:p>
      </dgm:t>
    </dgm:pt>
    <dgm:pt modelId="{37ADE37F-F099-4C7A-B75B-942A1CB249B0}" type="parTrans" cxnId="{18ED468C-2CFA-4B05-A68E-B2117287CEEE}">
      <dgm:prSet/>
      <dgm:spPr/>
      <dgm:t>
        <a:bodyPr/>
        <a:lstStyle/>
        <a:p>
          <a:endParaRPr lang="en-US"/>
        </a:p>
      </dgm:t>
    </dgm:pt>
    <dgm:pt modelId="{F102C4AC-CB4D-455A-A3D3-4F8AB213EA8B}" type="sibTrans" cxnId="{18ED468C-2CFA-4B05-A68E-B2117287CEEE}">
      <dgm:prSet/>
      <dgm:spPr/>
      <dgm:t>
        <a:bodyPr/>
        <a:lstStyle/>
        <a:p>
          <a:endParaRPr lang="en-US"/>
        </a:p>
      </dgm:t>
    </dgm:pt>
    <dgm:pt modelId="{9B46B1D9-2746-4A33-A53C-905E650BD782}">
      <dgm:prSet/>
      <dgm:spPr/>
      <dgm:t>
        <a:bodyPr/>
        <a:lstStyle/>
        <a:p>
          <a:r>
            <a:rPr lang="en-GB"/>
            <a:t>Free of charge for clients</a:t>
          </a:r>
          <a:endParaRPr lang="en-US"/>
        </a:p>
      </dgm:t>
    </dgm:pt>
    <dgm:pt modelId="{2C7AEA1D-B8F7-4108-A387-7F3D9966980B}" type="parTrans" cxnId="{D213EBBF-29C1-4722-B2B6-B5F7C9B56578}">
      <dgm:prSet/>
      <dgm:spPr/>
      <dgm:t>
        <a:bodyPr/>
        <a:lstStyle/>
        <a:p>
          <a:endParaRPr lang="en-US"/>
        </a:p>
      </dgm:t>
    </dgm:pt>
    <dgm:pt modelId="{D9F907AC-F9B0-4415-8818-23A43164F3C4}" type="sibTrans" cxnId="{D213EBBF-29C1-4722-B2B6-B5F7C9B56578}">
      <dgm:prSet/>
      <dgm:spPr/>
      <dgm:t>
        <a:bodyPr/>
        <a:lstStyle/>
        <a:p>
          <a:endParaRPr lang="en-US"/>
        </a:p>
      </dgm:t>
    </dgm:pt>
    <dgm:pt modelId="{467E00AA-ABF2-4B71-AD3D-8F5B873D8484}">
      <dgm:prSet/>
      <dgm:spPr/>
      <dgm:t>
        <a:bodyPr/>
        <a:lstStyle/>
        <a:p>
          <a:r>
            <a:rPr lang="en-GB"/>
            <a:t>Different creative and sport activities</a:t>
          </a:r>
          <a:endParaRPr lang="en-US"/>
        </a:p>
      </dgm:t>
    </dgm:pt>
    <dgm:pt modelId="{F0F5B8A9-A1B4-43AA-8576-538828FEFFD6}" type="parTrans" cxnId="{515181FA-FD6E-439E-BDE4-998A58118FFE}">
      <dgm:prSet/>
      <dgm:spPr/>
      <dgm:t>
        <a:bodyPr/>
        <a:lstStyle/>
        <a:p>
          <a:endParaRPr lang="en-US"/>
        </a:p>
      </dgm:t>
    </dgm:pt>
    <dgm:pt modelId="{443427FE-87D7-4549-B7D0-D3D3E7A5C62E}" type="sibTrans" cxnId="{515181FA-FD6E-439E-BDE4-998A58118FFE}">
      <dgm:prSet/>
      <dgm:spPr/>
      <dgm:t>
        <a:bodyPr/>
        <a:lstStyle/>
        <a:p>
          <a:endParaRPr lang="en-US"/>
        </a:p>
      </dgm:t>
    </dgm:pt>
    <dgm:pt modelId="{FC309B25-1AA1-47AE-9B39-AF1A852F2DB3}">
      <dgm:prSet/>
      <dgm:spPr/>
      <dgm:t>
        <a:bodyPr/>
        <a:lstStyle/>
        <a:p>
          <a:r>
            <a:rPr lang="en-US" b="0" i="0"/>
            <a:t>On the day we visited the center, some clients were participating in a sports day</a:t>
          </a:r>
          <a:r>
            <a:rPr lang="en-GB" b="0" i="0"/>
            <a:t> for people with special needs</a:t>
          </a:r>
          <a:endParaRPr lang="en-US"/>
        </a:p>
      </dgm:t>
    </dgm:pt>
    <dgm:pt modelId="{C39958ED-0280-4093-B619-53CE434FE699}" type="parTrans" cxnId="{525F5DE2-3C38-4539-9695-4BE25D9AC5F8}">
      <dgm:prSet/>
      <dgm:spPr/>
      <dgm:t>
        <a:bodyPr/>
        <a:lstStyle/>
        <a:p>
          <a:endParaRPr lang="en-US"/>
        </a:p>
      </dgm:t>
    </dgm:pt>
    <dgm:pt modelId="{0BFA7C3D-D56D-4B05-98A9-716A540A5164}" type="sibTrans" cxnId="{525F5DE2-3C38-4539-9695-4BE25D9AC5F8}">
      <dgm:prSet/>
      <dgm:spPr/>
      <dgm:t>
        <a:bodyPr/>
        <a:lstStyle/>
        <a:p>
          <a:endParaRPr lang="en-US"/>
        </a:p>
      </dgm:t>
    </dgm:pt>
    <dgm:pt modelId="{38F9417F-F2E4-4BE7-939C-E24B6F2313C0}" type="pres">
      <dgm:prSet presAssocID="{6D90EBEE-50FF-438A-890E-C0662E2294A3}" presName="vert0" presStyleCnt="0">
        <dgm:presLayoutVars>
          <dgm:dir/>
          <dgm:animOne val="branch"/>
          <dgm:animLvl val="lvl"/>
        </dgm:presLayoutVars>
      </dgm:prSet>
      <dgm:spPr/>
    </dgm:pt>
    <dgm:pt modelId="{C9C2161A-E0DD-4794-821D-5CE01C0B761A}" type="pres">
      <dgm:prSet presAssocID="{53B0E577-81B5-4215-A421-7A8D5C61F887}" presName="thickLine" presStyleLbl="alignNode1" presStyleIdx="0" presStyleCnt="4"/>
      <dgm:spPr/>
    </dgm:pt>
    <dgm:pt modelId="{9835EFD6-31BA-4628-9B4B-8B388761FB7F}" type="pres">
      <dgm:prSet presAssocID="{53B0E577-81B5-4215-A421-7A8D5C61F887}" presName="horz1" presStyleCnt="0"/>
      <dgm:spPr/>
    </dgm:pt>
    <dgm:pt modelId="{9FEEE043-A82A-4065-B5A3-E231B37BF499}" type="pres">
      <dgm:prSet presAssocID="{53B0E577-81B5-4215-A421-7A8D5C61F887}" presName="tx1" presStyleLbl="revTx" presStyleIdx="0" presStyleCnt="4"/>
      <dgm:spPr/>
    </dgm:pt>
    <dgm:pt modelId="{FD475D4C-D238-4177-A306-6E7A576BBC81}" type="pres">
      <dgm:prSet presAssocID="{53B0E577-81B5-4215-A421-7A8D5C61F887}" presName="vert1" presStyleCnt="0"/>
      <dgm:spPr/>
    </dgm:pt>
    <dgm:pt modelId="{A2B33D2B-4C54-4841-AE26-4E00CD739174}" type="pres">
      <dgm:prSet presAssocID="{9B46B1D9-2746-4A33-A53C-905E650BD782}" presName="thickLine" presStyleLbl="alignNode1" presStyleIdx="1" presStyleCnt="4"/>
      <dgm:spPr/>
    </dgm:pt>
    <dgm:pt modelId="{A1FF22F1-872E-4880-8469-A4B46AE07C83}" type="pres">
      <dgm:prSet presAssocID="{9B46B1D9-2746-4A33-A53C-905E650BD782}" presName="horz1" presStyleCnt="0"/>
      <dgm:spPr/>
    </dgm:pt>
    <dgm:pt modelId="{2C10EB0E-269A-4BE8-9FA4-1B71B9FC7D0F}" type="pres">
      <dgm:prSet presAssocID="{9B46B1D9-2746-4A33-A53C-905E650BD782}" presName="tx1" presStyleLbl="revTx" presStyleIdx="1" presStyleCnt="4"/>
      <dgm:spPr/>
    </dgm:pt>
    <dgm:pt modelId="{8AC6480A-7F13-4CA4-B729-98CE3CFBCA25}" type="pres">
      <dgm:prSet presAssocID="{9B46B1D9-2746-4A33-A53C-905E650BD782}" presName="vert1" presStyleCnt="0"/>
      <dgm:spPr/>
    </dgm:pt>
    <dgm:pt modelId="{579AA76A-1610-4ED2-A307-EA85A182FB09}" type="pres">
      <dgm:prSet presAssocID="{467E00AA-ABF2-4B71-AD3D-8F5B873D8484}" presName="thickLine" presStyleLbl="alignNode1" presStyleIdx="2" presStyleCnt="4"/>
      <dgm:spPr/>
    </dgm:pt>
    <dgm:pt modelId="{6AE67067-211E-47E0-8BCE-01E380BFB53F}" type="pres">
      <dgm:prSet presAssocID="{467E00AA-ABF2-4B71-AD3D-8F5B873D8484}" presName="horz1" presStyleCnt="0"/>
      <dgm:spPr/>
    </dgm:pt>
    <dgm:pt modelId="{5AC9FC28-2581-4E7F-920B-F1AD023CB982}" type="pres">
      <dgm:prSet presAssocID="{467E00AA-ABF2-4B71-AD3D-8F5B873D8484}" presName="tx1" presStyleLbl="revTx" presStyleIdx="2" presStyleCnt="4"/>
      <dgm:spPr/>
    </dgm:pt>
    <dgm:pt modelId="{6DF52E19-84A6-4A8B-B95C-B1BD5F913F94}" type="pres">
      <dgm:prSet presAssocID="{467E00AA-ABF2-4B71-AD3D-8F5B873D8484}" presName="vert1" presStyleCnt="0"/>
      <dgm:spPr/>
    </dgm:pt>
    <dgm:pt modelId="{7808DDF9-C4D3-48B2-9E74-2223DABF73E8}" type="pres">
      <dgm:prSet presAssocID="{FC309B25-1AA1-47AE-9B39-AF1A852F2DB3}" presName="thickLine" presStyleLbl="alignNode1" presStyleIdx="3" presStyleCnt="4"/>
      <dgm:spPr/>
    </dgm:pt>
    <dgm:pt modelId="{C0705DA0-9F7D-444F-BE0D-FB4C2CA898F3}" type="pres">
      <dgm:prSet presAssocID="{FC309B25-1AA1-47AE-9B39-AF1A852F2DB3}" presName="horz1" presStyleCnt="0"/>
      <dgm:spPr/>
    </dgm:pt>
    <dgm:pt modelId="{55ED7F9F-CFF9-44AB-9A6A-C5E00C8D7A01}" type="pres">
      <dgm:prSet presAssocID="{FC309B25-1AA1-47AE-9B39-AF1A852F2DB3}" presName="tx1" presStyleLbl="revTx" presStyleIdx="3" presStyleCnt="4"/>
      <dgm:spPr/>
    </dgm:pt>
    <dgm:pt modelId="{7166F84C-D141-45C7-B752-7AF68BBFC327}" type="pres">
      <dgm:prSet presAssocID="{FC309B25-1AA1-47AE-9B39-AF1A852F2DB3}" presName="vert1" presStyleCnt="0"/>
      <dgm:spPr/>
    </dgm:pt>
  </dgm:ptLst>
  <dgm:cxnLst>
    <dgm:cxn modelId="{2010EC41-4729-4E29-AD34-97D770890A26}" type="presOf" srcId="{FC309B25-1AA1-47AE-9B39-AF1A852F2DB3}" destId="{55ED7F9F-CFF9-44AB-9A6A-C5E00C8D7A01}" srcOrd="0" destOrd="0" presId="urn:microsoft.com/office/officeart/2008/layout/LinedList"/>
    <dgm:cxn modelId="{70215181-E5D2-4162-B2B0-4C1B39E817DF}" type="presOf" srcId="{467E00AA-ABF2-4B71-AD3D-8F5B873D8484}" destId="{5AC9FC28-2581-4E7F-920B-F1AD023CB982}" srcOrd="0" destOrd="0" presId="urn:microsoft.com/office/officeart/2008/layout/LinedList"/>
    <dgm:cxn modelId="{18ED468C-2CFA-4B05-A68E-B2117287CEEE}" srcId="{6D90EBEE-50FF-438A-890E-C0662E2294A3}" destId="{53B0E577-81B5-4215-A421-7A8D5C61F887}" srcOrd="0" destOrd="0" parTransId="{37ADE37F-F099-4C7A-B75B-942A1CB249B0}" sibTransId="{F102C4AC-CB4D-455A-A3D3-4F8AB213EA8B}"/>
    <dgm:cxn modelId="{BFF5C9AD-D767-483D-AFF8-6D2BFE8C4AC4}" type="presOf" srcId="{9B46B1D9-2746-4A33-A53C-905E650BD782}" destId="{2C10EB0E-269A-4BE8-9FA4-1B71B9FC7D0F}" srcOrd="0" destOrd="0" presId="urn:microsoft.com/office/officeart/2008/layout/LinedList"/>
    <dgm:cxn modelId="{B87F5BB2-26A0-448B-8208-FEFC1A418A9D}" type="presOf" srcId="{6D90EBEE-50FF-438A-890E-C0662E2294A3}" destId="{38F9417F-F2E4-4BE7-939C-E24B6F2313C0}" srcOrd="0" destOrd="0" presId="urn:microsoft.com/office/officeart/2008/layout/LinedList"/>
    <dgm:cxn modelId="{88F2F9BB-B8D9-4E2C-A9BA-E29804385E1D}" type="presOf" srcId="{53B0E577-81B5-4215-A421-7A8D5C61F887}" destId="{9FEEE043-A82A-4065-B5A3-E231B37BF499}" srcOrd="0" destOrd="0" presId="urn:microsoft.com/office/officeart/2008/layout/LinedList"/>
    <dgm:cxn modelId="{D213EBBF-29C1-4722-B2B6-B5F7C9B56578}" srcId="{6D90EBEE-50FF-438A-890E-C0662E2294A3}" destId="{9B46B1D9-2746-4A33-A53C-905E650BD782}" srcOrd="1" destOrd="0" parTransId="{2C7AEA1D-B8F7-4108-A387-7F3D9966980B}" sibTransId="{D9F907AC-F9B0-4415-8818-23A43164F3C4}"/>
    <dgm:cxn modelId="{525F5DE2-3C38-4539-9695-4BE25D9AC5F8}" srcId="{6D90EBEE-50FF-438A-890E-C0662E2294A3}" destId="{FC309B25-1AA1-47AE-9B39-AF1A852F2DB3}" srcOrd="3" destOrd="0" parTransId="{C39958ED-0280-4093-B619-53CE434FE699}" sibTransId="{0BFA7C3D-D56D-4B05-98A9-716A540A5164}"/>
    <dgm:cxn modelId="{515181FA-FD6E-439E-BDE4-998A58118FFE}" srcId="{6D90EBEE-50FF-438A-890E-C0662E2294A3}" destId="{467E00AA-ABF2-4B71-AD3D-8F5B873D8484}" srcOrd="2" destOrd="0" parTransId="{F0F5B8A9-A1B4-43AA-8576-538828FEFFD6}" sibTransId="{443427FE-87D7-4549-B7D0-D3D3E7A5C62E}"/>
    <dgm:cxn modelId="{5210820C-FD02-4024-ACB6-1E24F294164E}" type="presParOf" srcId="{38F9417F-F2E4-4BE7-939C-E24B6F2313C0}" destId="{C9C2161A-E0DD-4794-821D-5CE01C0B761A}" srcOrd="0" destOrd="0" presId="urn:microsoft.com/office/officeart/2008/layout/LinedList"/>
    <dgm:cxn modelId="{45FD5014-6C32-4752-9ED9-C40A45285B3B}" type="presParOf" srcId="{38F9417F-F2E4-4BE7-939C-E24B6F2313C0}" destId="{9835EFD6-31BA-4628-9B4B-8B388761FB7F}" srcOrd="1" destOrd="0" presId="urn:microsoft.com/office/officeart/2008/layout/LinedList"/>
    <dgm:cxn modelId="{A1E85C41-EA48-4CAD-9971-04693511C6A2}" type="presParOf" srcId="{9835EFD6-31BA-4628-9B4B-8B388761FB7F}" destId="{9FEEE043-A82A-4065-B5A3-E231B37BF499}" srcOrd="0" destOrd="0" presId="urn:microsoft.com/office/officeart/2008/layout/LinedList"/>
    <dgm:cxn modelId="{AC5C21EF-B3CC-4314-BD1A-DABD35865513}" type="presParOf" srcId="{9835EFD6-31BA-4628-9B4B-8B388761FB7F}" destId="{FD475D4C-D238-4177-A306-6E7A576BBC81}" srcOrd="1" destOrd="0" presId="urn:microsoft.com/office/officeart/2008/layout/LinedList"/>
    <dgm:cxn modelId="{9B242097-7AAE-43BB-BE30-4B7731EDF0FA}" type="presParOf" srcId="{38F9417F-F2E4-4BE7-939C-E24B6F2313C0}" destId="{A2B33D2B-4C54-4841-AE26-4E00CD739174}" srcOrd="2" destOrd="0" presId="urn:microsoft.com/office/officeart/2008/layout/LinedList"/>
    <dgm:cxn modelId="{074293B4-9246-4E34-AA87-4F68ED748EDA}" type="presParOf" srcId="{38F9417F-F2E4-4BE7-939C-E24B6F2313C0}" destId="{A1FF22F1-872E-4880-8469-A4B46AE07C83}" srcOrd="3" destOrd="0" presId="urn:microsoft.com/office/officeart/2008/layout/LinedList"/>
    <dgm:cxn modelId="{0BD33C12-D427-410E-AADE-2D3FBAD3DF4E}" type="presParOf" srcId="{A1FF22F1-872E-4880-8469-A4B46AE07C83}" destId="{2C10EB0E-269A-4BE8-9FA4-1B71B9FC7D0F}" srcOrd="0" destOrd="0" presId="urn:microsoft.com/office/officeart/2008/layout/LinedList"/>
    <dgm:cxn modelId="{400A0047-BA38-4A6F-AAC9-F9F564E92BC4}" type="presParOf" srcId="{A1FF22F1-872E-4880-8469-A4B46AE07C83}" destId="{8AC6480A-7F13-4CA4-B729-98CE3CFBCA25}" srcOrd="1" destOrd="0" presId="urn:microsoft.com/office/officeart/2008/layout/LinedList"/>
    <dgm:cxn modelId="{4E9034AA-E6B1-4153-B57F-8DD247127A5C}" type="presParOf" srcId="{38F9417F-F2E4-4BE7-939C-E24B6F2313C0}" destId="{579AA76A-1610-4ED2-A307-EA85A182FB09}" srcOrd="4" destOrd="0" presId="urn:microsoft.com/office/officeart/2008/layout/LinedList"/>
    <dgm:cxn modelId="{96B4A338-0B47-4F28-8509-0C6D778DE393}" type="presParOf" srcId="{38F9417F-F2E4-4BE7-939C-E24B6F2313C0}" destId="{6AE67067-211E-47E0-8BCE-01E380BFB53F}" srcOrd="5" destOrd="0" presId="urn:microsoft.com/office/officeart/2008/layout/LinedList"/>
    <dgm:cxn modelId="{8A8DEDAB-9E66-4601-A8CB-E13AEFC8BF39}" type="presParOf" srcId="{6AE67067-211E-47E0-8BCE-01E380BFB53F}" destId="{5AC9FC28-2581-4E7F-920B-F1AD023CB982}" srcOrd="0" destOrd="0" presId="urn:microsoft.com/office/officeart/2008/layout/LinedList"/>
    <dgm:cxn modelId="{4AD928BB-9AA0-4940-8046-403F7A8C22B7}" type="presParOf" srcId="{6AE67067-211E-47E0-8BCE-01E380BFB53F}" destId="{6DF52E19-84A6-4A8B-B95C-B1BD5F913F94}" srcOrd="1" destOrd="0" presId="urn:microsoft.com/office/officeart/2008/layout/LinedList"/>
    <dgm:cxn modelId="{D420B3A2-72F8-460F-8D4B-53561D2352E1}" type="presParOf" srcId="{38F9417F-F2E4-4BE7-939C-E24B6F2313C0}" destId="{7808DDF9-C4D3-48B2-9E74-2223DABF73E8}" srcOrd="6" destOrd="0" presId="urn:microsoft.com/office/officeart/2008/layout/LinedList"/>
    <dgm:cxn modelId="{DCA1127B-EF93-46F2-8BAE-DDCFAE34ACC7}" type="presParOf" srcId="{38F9417F-F2E4-4BE7-939C-E24B6F2313C0}" destId="{C0705DA0-9F7D-444F-BE0D-FB4C2CA898F3}" srcOrd="7" destOrd="0" presId="urn:microsoft.com/office/officeart/2008/layout/LinedList"/>
    <dgm:cxn modelId="{D65E9B1F-C2D1-4707-A90D-A41F7EE376AA}" type="presParOf" srcId="{C0705DA0-9F7D-444F-BE0D-FB4C2CA898F3}" destId="{55ED7F9F-CFF9-44AB-9A6A-C5E00C8D7A01}" srcOrd="0" destOrd="0" presId="urn:microsoft.com/office/officeart/2008/layout/LinedList"/>
    <dgm:cxn modelId="{45A4E217-4B19-4A71-9C5E-BC04516B6215}" type="presParOf" srcId="{C0705DA0-9F7D-444F-BE0D-FB4C2CA898F3}" destId="{7166F84C-D141-45C7-B752-7AF68BBFC3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047CB-7EEA-4B44-BB98-A2162F49B2D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95FFEC1-8899-4CB1-A317-AF371D3B1377}">
      <dgm:prSet/>
      <dgm:spPr/>
      <dgm:t>
        <a:bodyPr/>
        <a:lstStyle/>
        <a:p>
          <a:r>
            <a:rPr lang="en-US" b="0" i="0"/>
            <a:t>Pärnu Päikese</a:t>
          </a:r>
          <a:r>
            <a:rPr lang="en-US"/>
            <a:t> School </a:t>
          </a:r>
          <a:r>
            <a:rPr lang="en-US" b="0" i="0"/>
            <a:t>is a municipal school in Pärnu City. The school is intended for children in Pärnu City, but in the presence of available school places, there is an opportunity to accept students from the county</a:t>
          </a:r>
          <a:r>
            <a:rPr lang="en-US"/>
            <a:t> </a:t>
          </a:r>
        </a:p>
      </dgm:t>
    </dgm:pt>
    <dgm:pt modelId="{7621ABB9-E4FB-40A9-B57D-6F457C4F3F19}" type="parTrans" cxnId="{2912D1EB-4A84-4E0D-AB8A-4B03996C5CB4}">
      <dgm:prSet/>
      <dgm:spPr/>
      <dgm:t>
        <a:bodyPr/>
        <a:lstStyle/>
        <a:p>
          <a:endParaRPr lang="en-US"/>
        </a:p>
      </dgm:t>
    </dgm:pt>
    <dgm:pt modelId="{C50BD249-F0E4-4450-9A3E-3419A636874F}" type="sibTrans" cxnId="{2912D1EB-4A84-4E0D-AB8A-4B03996C5CB4}">
      <dgm:prSet/>
      <dgm:spPr/>
      <dgm:t>
        <a:bodyPr/>
        <a:lstStyle/>
        <a:p>
          <a:endParaRPr lang="en-US"/>
        </a:p>
      </dgm:t>
    </dgm:pt>
    <dgm:pt modelId="{71229123-3759-4E88-9D2A-7926AD89E614}">
      <dgm:prSet/>
      <dgm:spPr/>
      <dgm:t>
        <a:bodyPr/>
        <a:lstStyle/>
        <a:p>
          <a:r>
            <a:rPr lang="en-US" b="0" i="0"/>
            <a:t>Teaching is conducted based on the simplified national curriculum for basic school in coping or care education</a:t>
          </a:r>
          <a:endParaRPr lang="en-US"/>
        </a:p>
      </dgm:t>
    </dgm:pt>
    <dgm:pt modelId="{BF36871F-A6C3-4B69-89F4-149D9DD918B4}" type="parTrans" cxnId="{6B7746AE-89E9-48BC-8B23-C3235DCB2A29}">
      <dgm:prSet/>
      <dgm:spPr/>
      <dgm:t>
        <a:bodyPr/>
        <a:lstStyle/>
        <a:p>
          <a:endParaRPr lang="en-US"/>
        </a:p>
      </dgm:t>
    </dgm:pt>
    <dgm:pt modelId="{CA601E33-C071-49A1-B801-E285E0C4FC6E}" type="sibTrans" cxnId="{6B7746AE-89E9-48BC-8B23-C3235DCB2A29}">
      <dgm:prSet/>
      <dgm:spPr/>
      <dgm:t>
        <a:bodyPr/>
        <a:lstStyle/>
        <a:p>
          <a:endParaRPr lang="en-US"/>
        </a:p>
      </dgm:t>
    </dgm:pt>
    <dgm:pt modelId="{C99C6419-E193-4F49-A8F8-C90AC2328B1D}">
      <dgm:prSet/>
      <dgm:spPr/>
      <dgm:t>
        <a:bodyPr/>
        <a:lstStyle/>
        <a:p>
          <a:r>
            <a:rPr lang="en-US" b="0" i="0"/>
            <a:t>The school also offers daycare services, known as full-day school. The service is fee-based, and if necessary, it is possible to submit applications to Pärnu City for support or services (such as support services, personal assistant services, etc.</a:t>
          </a:r>
          <a:endParaRPr lang="en-US"/>
        </a:p>
      </dgm:t>
    </dgm:pt>
    <dgm:pt modelId="{E56E5F68-40D1-47A2-8E6C-73B57C60C1D6}" type="parTrans" cxnId="{7E0A70DB-41CC-4DAC-86E0-50A6549CE2EE}">
      <dgm:prSet/>
      <dgm:spPr/>
      <dgm:t>
        <a:bodyPr/>
        <a:lstStyle/>
        <a:p>
          <a:endParaRPr lang="en-US"/>
        </a:p>
      </dgm:t>
    </dgm:pt>
    <dgm:pt modelId="{455658EE-EB77-4B50-BAD4-D5871E17E363}" type="sibTrans" cxnId="{7E0A70DB-41CC-4DAC-86E0-50A6549CE2EE}">
      <dgm:prSet/>
      <dgm:spPr/>
      <dgm:t>
        <a:bodyPr/>
        <a:lstStyle/>
        <a:p>
          <a:endParaRPr lang="en-US"/>
        </a:p>
      </dgm:t>
    </dgm:pt>
    <dgm:pt modelId="{3C370AB4-4F2C-4379-88A1-3D9B4F08D04D}">
      <dgm:prSet/>
      <dgm:spPr/>
      <dgm:t>
        <a:bodyPr/>
        <a:lstStyle/>
        <a:p>
          <a:r>
            <a:rPr lang="en-US" b="0" i="0"/>
            <a:t>Daycare is implemented daily throughout the day until 18:00. Daycare services are provided during all school holidays from 7:30 to 18:00</a:t>
          </a:r>
          <a:endParaRPr lang="en-US"/>
        </a:p>
      </dgm:t>
    </dgm:pt>
    <dgm:pt modelId="{C04FB7C9-67CF-43B9-90A6-B16EF0A58F40}" type="parTrans" cxnId="{897A63A3-2DC1-4F83-B049-996CB2CE93F0}">
      <dgm:prSet/>
      <dgm:spPr/>
      <dgm:t>
        <a:bodyPr/>
        <a:lstStyle/>
        <a:p>
          <a:endParaRPr lang="en-US"/>
        </a:p>
      </dgm:t>
    </dgm:pt>
    <dgm:pt modelId="{76A985B8-D1A2-4D19-B7C2-CE445414E0B2}" type="sibTrans" cxnId="{897A63A3-2DC1-4F83-B049-996CB2CE93F0}">
      <dgm:prSet/>
      <dgm:spPr/>
      <dgm:t>
        <a:bodyPr/>
        <a:lstStyle/>
        <a:p>
          <a:endParaRPr lang="en-US"/>
        </a:p>
      </dgm:t>
    </dgm:pt>
    <dgm:pt modelId="{0D232FEF-8D19-4A8E-8245-A79CB3E7A8E2}" type="pres">
      <dgm:prSet presAssocID="{3C2047CB-7EEA-4B44-BB98-A2162F49B2D1}" presName="vert0" presStyleCnt="0">
        <dgm:presLayoutVars>
          <dgm:dir/>
          <dgm:animOne val="branch"/>
          <dgm:animLvl val="lvl"/>
        </dgm:presLayoutVars>
      </dgm:prSet>
      <dgm:spPr/>
    </dgm:pt>
    <dgm:pt modelId="{8B59E52E-6803-418F-84B3-3AE44F228C1A}" type="pres">
      <dgm:prSet presAssocID="{395FFEC1-8899-4CB1-A317-AF371D3B1377}" presName="thickLine" presStyleLbl="alignNode1" presStyleIdx="0" presStyleCnt="4"/>
      <dgm:spPr/>
    </dgm:pt>
    <dgm:pt modelId="{6D4B5D80-649C-4B01-AAB9-2750F41A9CEB}" type="pres">
      <dgm:prSet presAssocID="{395FFEC1-8899-4CB1-A317-AF371D3B1377}" presName="horz1" presStyleCnt="0"/>
      <dgm:spPr/>
    </dgm:pt>
    <dgm:pt modelId="{A178474A-1606-4F85-BA6F-92E81EE9EB92}" type="pres">
      <dgm:prSet presAssocID="{395FFEC1-8899-4CB1-A317-AF371D3B1377}" presName="tx1" presStyleLbl="revTx" presStyleIdx="0" presStyleCnt="4"/>
      <dgm:spPr/>
    </dgm:pt>
    <dgm:pt modelId="{24A20DA5-21B3-45FA-BD6B-5B7E8706A83A}" type="pres">
      <dgm:prSet presAssocID="{395FFEC1-8899-4CB1-A317-AF371D3B1377}" presName="vert1" presStyleCnt="0"/>
      <dgm:spPr/>
    </dgm:pt>
    <dgm:pt modelId="{972434C0-12A8-4BA3-801A-540CDC83F981}" type="pres">
      <dgm:prSet presAssocID="{71229123-3759-4E88-9D2A-7926AD89E614}" presName="thickLine" presStyleLbl="alignNode1" presStyleIdx="1" presStyleCnt="4"/>
      <dgm:spPr/>
    </dgm:pt>
    <dgm:pt modelId="{1F56D99E-5C3A-4CCA-AC5B-F06EB9FC64BA}" type="pres">
      <dgm:prSet presAssocID="{71229123-3759-4E88-9D2A-7926AD89E614}" presName="horz1" presStyleCnt="0"/>
      <dgm:spPr/>
    </dgm:pt>
    <dgm:pt modelId="{BE771754-8C94-47B9-A626-971E88B05682}" type="pres">
      <dgm:prSet presAssocID="{71229123-3759-4E88-9D2A-7926AD89E614}" presName="tx1" presStyleLbl="revTx" presStyleIdx="1" presStyleCnt="4"/>
      <dgm:spPr/>
    </dgm:pt>
    <dgm:pt modelId="{5FC4CE14-F631-4569-8631-8529821DC1FF}" type="pres">
      <dgm:prSet presAssocID="{71229123-3759-4E88-9D2A-7926AD89E614}" presName="vert1" presStyleCnt="0"/>
      <dgm:spPr/>
    </dgm:pt>
    <dgm:pt modelId="{A2D1CB34-832B-4F03-8114-DD2DAE955B96}" type="pres">
      <dgm:prSet presAssocID="{C99C6419-E193-4F49-A8F8-C90AC2328B1D}" presName="thickLine" presStyleLbl="alignNode1" presStyleIdx="2" presStyleCnt="4"/>
      <dgm:spPr/>
    </dgm:pt>
    <dgm:pt modelId="{077515FB-1EBF-4471-85E6-BB702620BE46}" type="pres">
      <dgm:prSet presAssocID="{C99C6419-E193-4F49-A8F8-C90AC2328B1D}" presName="horz1" presStyleCnt="0"/>
      <dgm:spPr/>
    </dgm:pt>
    <dgm:pt modelId="{1555A061-800C-4307-8AC6-66B08F4E4B04}" type="pres">
      <dgm:prSet presAssocID="{C99C6419-E193-4F49-A8F8-C90AC2328B1D}" presName="tx1" presStyleLbl="revTx" presStyleIdx="2" presStyleCnt="4"/>
      <dgm:spPr/>
    </dgm:pt>
    <dgm:pt modelId="{C3CDAB78-0B72-4A69-9885-03981ED36749}" type="pres">
      <dgm:prSet presAssocID="{C99C6419-E193-4F49-A8F8-C90AC2328B1D}" presName="vert1" presStyleCnt="0"/>
      <dgm:spPr/>
    </dgm:pt>
    <dgm:pt modelId="{9C2E9809-B807-409F-8B24-FE2C3C788F90}" type="pres">
      <dgm:prSet presAssocID="{3C370AB4-4F2C-4379-88A1-3D9B4F08D04D}" presName="thickLine" presStyleLbl="alignNode1" presStyleIdx="3" presStyleCnt="4"/>
      <dgm:spPr/>
    </dgm:pt>
    <dgm:pt modelId="{DF9106E0-8157-4AE7-87E4-5B4832E36F8C}" type="pres">
      <dgm:prSet presAssocID="{3C370AB4-4F2C-4379-88A1-3D9B4F08D04D}" presName="horz1" presStyleCnt="0"/>
      <dgm:spPr/>
    </dgm:pt>
    <dgm:pt modelId="{E6FB1F10-C328-4D2F-AF8A-9413349362F5}" type="pres">
      <dgm:prSet presAssocID="{3C370AB4-4F2C-4379-88A1-3D9B4F08D04D}" presName="tx1" presStyleLbl="revTx" presStyleIdx="3" presStyleCnt="4"/>
      <dgm:spPr/>
    </dgm:pt>
    <dgm:pt modelId="{330B1189-CFB3-4AC8-BA8E-F911B8C0697A}" type="pres">
      <dgm:prSet presAssocID="{3C370AB4-4F2C-4379-88A1-3D9B4F08D04D}" presName="vert1" presStyleCnt="0"/>
      <dgm:spPr/>
    </dgm:pt>
  </dgm:ptLst>
  <dgm:cxnLst>
    <dgm:cxn modelId="{6ABC2F0B-495D-4931-A834-12EB3C6A40C3}" type="presOf" srcId="{71229123-3759-4E88-9D2A-7926AD89E614}" destId="{BE771754-8C94-47B9-A626-971E88B05682}" srcOrd="0" destOrd="0" presId="urn:microsoft.com/office/officeart/2008/layout/LinedList"/>
    <dgm:cxn modelId="{CCBBB134-CB23-4F29-82BE-CE4F99498759}" type="presOf" srcId="{395FFEC1-8899-4CB1-A317-AF371D3B1377}" destId="{A178474A-1606-4F85-BA6F-92E81EE9EB92}" srcOrd="0" destOrd="0" presId="urn:microsoft.com/office/officeart/2008/layout/LinedList"/>
    <dgm:cxn modelId="{01D4E235-81BC-46DA-83F0-ED400655C5FF}" type="presOf" srcId="{3C2047CB-7EEA-4B44-BB98-A2162F49B2D1}" destId="{0D232FEF-8D19-4A8E-8245-A79CB3E7A8E2}" srcOrd="0" destOrd="0" presId="urn:microsoft.com/office/officeart/2008/layout/LinedList"/>
    <dgm:cxn modelId="{483CBA3A-F3C9-4CCA-AD1D-0E99E5E0207E}" type="presOf" srcId="{3C370AB4-4F2C-4379-88A1-3D9B4F08D04D}" destId="{E6FB1F10-C328-4D2F-AF8A-9413349362F5}" srcOrd="0" destOrd="0" presId="urn:microsoft.com/office/officeart/2008/layout/LinedList"/>
    <dgm:cxn modelId="{9E5BA072-B54E-4086-B466-B35005798B36}" type="presOf" srcId="{C99C6419-E193-4F49-A8F8-C90AC2328B1D}" destId="{1555A061-800C-4307-8AC6-66B08F4E4B04}" srcOrd="0" destOrd="0" presId="urn:microsoft.com/office/officeart/2008/layout/LinedList"/>
    <dgm:cxn modelId="{897A63A3-2DC1-4F83-B049-996CB2CE93F0}" srcId="{3C2047CB-7EEA-4B44-BB98-A2162F49B2D1}" destId="{3C370AB4-4F2C-4379-88A1-3D9B4F08D04D}" srcOrd="3" destOrd="0" parTransId="{C04FB7C9-67CF-43B9-90A6-B16EF0A58F40}" sibTransId="{76A985B8-D1A2-4D19-B7C2-CE445414E0B2}"/>
    <dgm:cxn modelId="{6B7746AE-89E9-48BC-8B23-C3235DCB2A29}" srcId="{3C2047CB-7EEA-4B44-BB98-A2162F49B2D1}" destId="{71229123-3759-4E88-9D2A-7926AD89E614}" srcOrd="1" destOrd="0" parTransId="{BF36871F-A6C3-4B69-89F4-149D9DD918B4}" sibTransId="{CA601E33-C071-49A1-B801-E285E0C4FC6E}"/>
    <dgm:cxn modelId="{7E0A70DB-41CC-4DAC-86E0-50A6549CE2EE}" srcId="{3C2047CB-7EEA-4B44-BB98-A2162F49B2D1}" destId="{C99C6419-E193-4F49-A8F8-C90AC2328B1D}" srcOrd="2" destOrd="0" parTransId="{E56E5F68-40D1-47A2-8E6C-73B57C60C1D6}" sibTransId="{455658EE-EB77-4B50-BAD4-D5871E17E363}"/>
    <dgm:cxn modelId="{2912D1EB-4A84-4E0D-AB8A-4B03996C5CB4}" srcId="{3C2047CB-7EEA-4B44-BB98-A2162F49B2D1}" destId="{395FFEC1-8899-4CB1-A317-AF371D3B1377}" srcOrd="0" destOrd="0" parTransId="{7621ABB9-E4FB-40A9-B57D-6F457C4F3F19}" sibTransId="{C50BD249-F0E4-4450-9A3E-3419A636874F}"/>
    <dgm:cxn modelId="{DFDB9EDF-C636-4C45-B0B9-FCA38EFE4048}" type="presParOf" srcId="{0D232FEF-8D19-4A8E-8245-A79CB3E7A8E2}" destId="{8B59E52E-6803-418F-84B3-3AE44F228C1A}" srcOrd="0" destOrd="0" presId="urn:microsoft.com/office/officeart/2008/layout/LinedList"/>
    <dgm:cxn modelId="{B9141193-6CEE-462A-A2F7-048EFD038ACB}" type="presParOf" srcId="{0D232FEF-8D19-4A8E-8245-A79CB3E7A8E2}" destId="{6D4B5D80-649C-4B01-AAB9-2750F41A9CEB}" srcOrd="1" destOrd="0" presId="urn:microsoft.com/office/officeart/2008/layout/LinedList"/>
    <dgm:cxn modelId="{616A02AB-8361-4093-A2A3-6EC1C1715627}" type="presParOf" srcId="{6D4B5D80-649C-4B01-AAB9-2750F41A9CEB}" destId="{A178474A-1606-4F85-BA6F-92E81EE9EB92}" srcOrd="0" destOrd="0" presId="urn:microsoft.com/office/officeart/2008/layout/LinedList"/>
    <dgm:cxn modelId="{26D923C1-756A-47C7-A522-3505AA3A58D5}" type="presParOf" srcId="{6D4B5D80-649C-4B01-AAB9-2750F41A9CEB}" destId="{24A20DA5-21B3-45FA-BD6B-5B7E8706A83A}" srcOrd="1" destOrd="0" presId="urn:microsoft.com/office/officeart/2008/layout/LinedList"/>
    <dgm:cxn modelId="{1B5F3215-C5D6-44C3-B748-60CD86E8A4A1}" type="presParOf" srcId="{0D232FEF-8D19-4A8E-8245-A79CB3E7A8E2}" destId="{972434C0-12A8-4BA3-801A-540CDC83F981}" srcOrd="2" destOrd="0" presId="urn:microsoft.com/office/officeart/2008/layout/LinedList"/>
    <dgm:cxn modelId="{BD6E9F90-C8E0-4190-9554-03C0AD3B9A3A}" type="presParOf" srcId="{0D232FEF-8D19-4A8E-8245-A79CB3E7A8E2}" destId="{1F56D99E-5C3A-4CCA-AC5B-F06EB9FC64BA}" srcOrd="3" destOrd="0" presId="urn:microsoft.com/office/officeart/2008/layout/LinedList"/>
    <dgm:cxn modelId="{39280FC2-455D-4150-AD90-9CDB652F0498}" type="presParOf" srcId="{1F56D99E-5C3A-4CCA-AC5B-F06EB9FC64BA}" destId="{BE771754-8C94-47B9-A626-971E88B05682}" srcOrd="0" destOrd="0" presId="urn:microsoft.com/office/officeart/2008/layout/LinedList"/>
    <dgm:cxn modelId="{15DC87E5-825A-4193-9AE5-480C55F4C4EC}" type="presParOf" srcId="{1F56D99E-5C3A-4CCA-AC5B-F06EB9FC64BA}" destId="{5FC4CE14-F631-4569-8631-8529821DC1FF}" srcOrd="1" destOrd="0" presId="urn:microsoft.com/office/officeart/2008/layout/LinedList"/>
    <dgm:cxn modelId="{B440F43A-5404-4EF0-8BB0-6FBD807DCB8D}" type="presParOf" srcId="{0D232FEF-8D19-4A8E-8245-A79CB3E7A8E2}" destId="{A2D1CB34-832B-4F03-8114-DD2DAE955B96}" srcOrd="4" destOrd="0" presId="urn:microsoft.com/office/officeart/2008/layout/LinedList"/>
    <dgm:cxn modelId="{CC943526-6D17-41EE-8308-59D7CBDA125B}" type="presParOf" srcId="{0D232FEF-8D19-4A8E-8245-A79CB3E7A8E2}" destId="{077515FB-1EBF-4471-85E6-BB702620BE46}" srcOrd="5" destOrd="0" presId="urn:microsoft.com/office/officeart/2008/layout/LinedList"/>
    <dgm:cxn modelId="{E7F66AE0-4155-4DD1-895E-CEDA63F0D567}" type="presParOf" srcId="{077515FB-1EBF-4471-85E6-BB702620BE46}" destId="{1555A061-800C-4307-8AC6-66B08F4E4B04}" srcOrd="0" destOrd="0" presId="urn:microsoft.com/office/officeart/2008/layout/LinedList"/>
    <dgm:cxn modelId="{B1F897E1-183E-46F5-B0FD-48F98B511F7F}" type="presParOf" srcId="{077515FB-1EBF-4471-85E6-BB702620BE46}" destId="{C3CDAB78-0B72-4A69-9885-03981ED36749}" srcOrd="1" destOrd="0" presId="urn:microsoft.com/office/officeart/2008/layout/LinedList"/>
    <dgm:cxn modelId="{D713E458-6053-428F-882B-C7AC909FD797}" type="presParOf" srcId="{0D232FEF-8D19-4A8E-8245-A79CB3E7A8E2}" destId="{9C2E9809-B807-409F-8B24-FE2C3C788F90}" srcOrd="6" destOrd="0" presId="urn:microsoft.com/office/officeart/2008/layout/LinedList"/>
    <dgm:cxn modelId="{D4A6C483-0CBC-45D8-AA4F-9EEF92C9E4D6}" type="presParOf" srcId="{0D232FEF-8D19-4A8E-8245-A79CB3E7A8E2}" destId="{DF9106E0-8157-4AE7-87E4-5B4832E36F8C}" srcOrd="7" destOrd="0" presId="urn:microsoft.com/office/officeart/2008/layout/LinedList"/>
    <dgm:cxn modelId="{8B440AAA-B83D-4C27-93E1-CFE0F198376B}" type="presParOf" srcId="{DF9106E0-8157-4AE7-87E4-5B4832E36F8C}" destId="{E6FB1F10-C328-4D2F-AF8A-9413349362F5}" srcOrd="0" destOrd="0" presId="urn:microsoft.com/office/officeart/2008/layout/LinedList"/>
    <dgm:cxn modelId="{390BB285-08A0-46DD-9FDB-636A495DA2C2}" type="presParOf" srcId="{DF9106E0-8157-4AE7-87E4-5B4832E36F8C}" destId="{330B1189-CFB3-4AC8-BA8E-F911B8C069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83CA8-E1DB-46D6-A54E-9B499D56C54E}">
      <dsp:nvSpPr>
        <dsp:cNvPr id="0" name=""/>
        <dsp:cNvSpPr/>
      </dsp:nvSpPr>
      <dsp:spPr>
        <a:xfrm>
          <a:off x="0" y="200644"/>
          <a:ext cx="7931285" cy="3704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93BB3-4FF5-4BEE-901A-7D52BE5DB4FC}">
      <dsp:nvSpPr>
        <dsp:cNvPr id="0" name=""/>
        <dsp:cNvSpPr/>
      </dsp:nvSpPr>
      <dsp:spPr>
        <a:xfrm>
          <a:off x="112052" y="283989"/>
          <a:ext cx="203731" cy="2037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F7A0F-EEFD-464C-ABE7-EAD6C7F2AB11}">
      <dsp:nvSpPr>
        <dsp:cNvPr id="0" name=""/>
        <dsp:cNvSpPr/>
      </dsp:nvSpPr>
      <dsp:spPr>
        <a:xfrm>
          <a:off x="427835" y="200644"/>
          <a:ext cx="3569078" cy="37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203" tIns="39203" rIns="39203" bIns="39203" numCol="1" spcCol="1270" anchor="ctr" anchorCtr="0">
          <a:noAutofit/>
        </a:bodyPr>
        <a:lstStyle/>
        <a:p>
          <a:pPr marL="0" lvl="0" indent="0" algn="l" defTabSz="800100">
            <a:lnSpc>
              <a:spcPct val="100000"/>
            </a:lnSpc>
            <a:spcBef>
              <a:spcPct val="0"/>
            </a:spcBef>
            <a:spcAft>
              <a:spcPct val="35000"/>
            </a:spcAft>
            <a:buNone/>
          </a:pPr>
          <a:r>
            <a:rPr lang="en-GB" sz="1800" kern="1200"/>
            <a:t>Pärnu introduction</a:t>
          </a:r>
          <a:endParaRPr lang="en-US" sz="1800" kern="1200"/>
        </a:p>
      </dsp:txBody>
      <dsp:txXfrm>
        <a:off x="427835" y="200644"/>
        <a:ext cx="3569078" cy="370420"/>
      </dsp:txXfrm>
    </dsp:sp>
    <dsp:sp modelId="{34D93136-F607-4C92-9063-063CFBD655AF}">
      <dsp:nvSpPr>
        <dsp:cNvPr id="0" name=""/>
        <dsp:cNvSpPr/>
      </dsp:nvSpPr>
      <dsp:spPr>
        <a:xfrm>
          <a:off x="3996913" y="200644"/>
          <a:ext cx="3934371" cy="37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203" tIns="39203" rIns="39203" bIns="39203" numCol="1" spcCol="1270" anchor="ctr" anchorCtr="0">
          <a:noAutofit/>
        </a:bodyPr>
        <a:lstStyle/>
        <a:p>
          <a:pPr marL="0" lvl="0" indent="0" algn="l" defTabSz="622300">
            <a:lnSpc>
              <a:spcPct val="100000"/>
            </a:lnSpc>
            <a:spcBef>
              <a:spcPct val="0"/>
            </a:spcBef>
            <a:spcAft>
              <a:spcPct val="35000"/>
            </a:spcAft>
            <a:buNone/>
          </a:pPr>
          <a:r>
            <a:rPr lang="en-GB" sz="1400" kern="1200">
              <a:hlinkClick xmlns:r="http://schemas.openxmlformats.org/officeDocument/2006/relationships" r:id="rId3"/>
            </a:rPr>
            <a:t>https://www.youtube.com/watch?v=rneBYYIfJGk</a:t>
          </a:r>
          <a:endParaRPr lang="en-US" sz="1400" kern="1200"/>
        </a:p>
      </dsp:txBody>
      <dsp:txXfrm>
        <a:off x="3996913" y="200644"/>
        <a:ext cx="3934371" cy="370420"/>
      </dsp:txXfrm>
    </dsp:sp>
    <dsp:sp modelId="{E421661A-8225-4208-A28B-44424B1EC92F}">
      <dsp:nvSpPr>
        <dsp:cNvPr id="0" name=""/>
        <dsp:cNvSpPr/>
      </dsp:nvSpPr>
      <dsp:spPr>
        <a:xfrm>
          <a:off x="0" y="663670"/>
          <a:ext cx="7931285" cy="3704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24EB5-DC7D-4397-8203-C9936E3A5F89}">
      <dsp:nvSpPr>
        <dsp:cNvPr id="0" name=""/>
        <dsp:cNvSpPr/>
      </dsp:nvSpPr>
      <dsp:spPr>
        <a:xfrm>
          <a:off x="112052" y="747014"/>
          <a:ext cx="203731" cy="20373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E78EB-2992-4ED9-B48A-B72629753323}">
      <dsp:nvSpPr>
        <dsp:cNvPr id="0" name=""/>
        <dsp:cNvSpPr/>
      </dsp:nvSpPr>
      <dsp:spPr>
        <a:xfrm>
          <a:off x="427835" y="663670"/>
          <a:ext cx="7503449" cy="37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203" tIns="39203" rIns="39203" bIns="39203" numCol="1" spcCol="1270" anchor="ctr" anchorCtr="0">
          <a:noAutofit/>
        </a:bodyPr>
        <a:lstStyle/>
        <a:p>
          <a:pPr marL="0" lvl="0" indent="0" algn="l" defTabSz="800100">
            <a:lnSpc>
              <a:spcPct val="100000"/>
            </a:lnSpc>
            <a:spcBef>
              <a:spcPct val="0"/>
            </a:spcBef>
            <a:spcAft>
              <a:spcPct val="35000"/>
            </a:spcAft>
            <a:buNone/>
          </a:pPr>
          <a:r>
            <a:rPr lang="en-GB" sz="1800" kern="1200"/>
            <a:t>Sport in Pärnu</a:t>
          </a:r>
          <a:endParaRPr lang="en-US" sz="1800" kern="1200"/>
        </a:p>
      </dsp:txBody>
      <dsp:txXfrm>
        <a:off x="427835" y="663670"/>
        <a:ext cx="7503449" cy="370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2161A-E0DD-4794-821D-5CE01C0B761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EE043-A82A-4065-B5A3-E231B37BF49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Financed by the state</a:t>
          </a:r>
          <a:endParaRPr lang="en-US" sz="2700" kern="1200"/>
        </a:p>
      </dsp:txBody>
      <dsp:txXfrm>
        <a:off x="0" y="0"/>
        <a:ext cx="6900512" cy="1384035"/>
      </dsp:txXfrm>
    </dsp:sp>
    <dsp:sp modelId="{A2B33D2B-4C54-4841-AE26-4E00CD739174}">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0EB0E-269A-4BE8-9FA4-1B71B9FC7D0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Free of charge for clients</a:t>
          </a:r>
          <a:endParaRPr lang="en-US" sz="2700" kern="1200"/>
        </a:p>
      </dsp:txBody>
      <dsp:txXfrm>
        <a:off x="0" y="1384035"/>
        <a:ext cx="6900512" cy="1384035"/>
      </dsp:txXfrm>
    </dsp:sp>
    <dsp:sp modelId="{579AA76A-1610-4ED2-A307-EA85A182FB09}">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9FC28-2581-4E7F-920B-F1AD023CB98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Different creative and sport activities</a:t>
          </a:r>
          <a:endParaRPr lang="en-US" sz="2700" kern="1200"/>
        </a:p>
      </dsp:txBody>
      <dsp:txXfrm>
        <a:off x="0" y="2768070"/>
        <a:ext cx="6900512" cy="1384035"/>
      </dsp:txXfrm>
    </dsp:sp>
    <dsp:sp modelId="{7808DDF9-C4D3-48B2-9E74-2223DABF73E8}">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D7F9F-CFF9-44AB-9A6A-C5E00C8D7A0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t>On the day we visited the center, some clients were participating in a sports day</a:t>
          </a:r>
          <a:r>
            <a:rPr lang="en-GB" sz="2700" b="0" i="0" kern="1200"/>
            <a:t> for people with special needs</a:t>
          </a:r>
          <a:endParaRPr lang="en-US" sz="2700" kern="120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9E52E-6803-418F-84B3-3AE44F228C1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8474A-1606-4F85-BA6F-92E81EE9EB9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Pärnu Päikese</a:t>
          </a:r>
          <a:r>
            <a:rPr lang="en-US" sz="2100" kern="1200"/>
            <a:t> School </a:t>
          </a:r>
          <a:r>
            <a:rPr lang="en-US" sz="2100" b="0" i="0" kern="1200"/>
            <a:t>is a municipal school in Pärnu City. The school is intended for children in Pärnu City, but in the presence of available school places, there is an opportunity to accept students from the county</a:t>
          </a:r>
          <a:r>
            <a:rPr lang="en-US" sz="2100" kern="1200"/>
            <a:t> </a:t>
          </a:r>
        </a:p>
      </dsp:txBody>
      <dsp:txXfrm>
        <a:off x="0" y="0"/>
        <a:ext cx="6900512" cy="1384035"/>
      </dsp:txXfrm>
    </dsp:sp>
    <dsp:sp modelId="{972434C0-12A8-4BA3-801A-540CDC83F981}">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71754-8C94-47B9-A626-971E88B0568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Teaching is conducted based on the simplified national curriculum for basic school in coping or care education</a:t>
          </a:r>
          <a:endParaRPr lang="en-US" sz="2100" kern="1200"/>
        </a:p>
      </dsp:txBody>
      <dsp:txXfrm>
        <a:off x="0" y="1384035"/>
        <a:ext cx="6900512" cy="1384035"/>
      </dsp:txXfrm>
    </dsp:sp>
    <dsp:sp modelId="{A2D1CB34-832B-4F03-8114-DD2DAE955B96}">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5A061-800C-4307-8AC6-66B08F4E4B0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The school also offers daycare services, known as full-day school. The service is fee-based, and if necessary, it is possible to submit applications to Pärnu City for support or services (such as support services, personal assistant services, etc.</a:t>
          </a:r>
          <a:endParaRPr lang="en-US" sz="2100" kern="1200"/>
        </a:p>
      </dsp:txBody>
      <dsp:txXfrm>
        <a:off x="0" y="2768070"/>
        <a:ext cx="6900512" cy="1384035"/>
      </dsp:txXfrm>
    </dsp:sp>
    <dsp:sp modelId="{9C2E9809-B807-409F-8B24-FE2C3C788F90}">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B1F10-C328-4D2F-AF8A-9413349362F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Daycare is implemented daily throughout the day until 18:00. Daycare services are provided during all school holidays from 7:30 to 18:00</a:t>
          </a:r>
          <a:endParaRPr lang="en-US" sz="21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862D718-CC50-398F-3701-F33638020070}"/>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12EF465D-EE24-5D51-2A94-4D6F45C7E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D06E7B8D-F3C5-6162-7DAE-2FF5E6711C19}"/>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5" name="Jaluse kohatäide 4">
            <a:extLst>
              <a:ext uri="{FF2B5EF4-FFF2-40B4-BE49-F238E27FC236}">
                <a16:creationId xmlns:a16="http://schemas.microsoft.com/office/drawing/2014/main" id="{48354506-59AA-402B-575C-D5ED65C66BE7}"/>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28DB72E6-FD47-E5D5-03E4-412B94901E1A}"/>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22325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F8C7B0-B98B-25D7-00B3-EA36F930B4CC}"/>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C2D71FBA-380E-4179-4049-8214D6AEB353}"/>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31B447F6-6CA3-3856-6C2C-43C0610B6830}"/>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5" name="Jaluse kohatäide 4">
            <a:extLst>
              <a:ext uri="{FF2B5EF4-FFF2-40B4-BE49-F238E27FC236}">
                <a16:creationId xmlns:a16="http://schemas.microsoft.com/office/drawing/2014/main" id="{B4481CB7-DB1F-3ED3-918B-825E2A1315A1}"/>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D637F3A5-6109-36D4-626D-001229A4EF2F}"/>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92212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F458E6C5-0A09-2809-47FE-3BBF6B2E24AD}"/>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49A7FE2F-BF73-F177-89BA-053D3D6128AF}"/>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5E3AE80B-F1BF-5F98-82E3-54CABF487E26}"/>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5" name="Jaluse kohatäide 4">
            <a:extLst>
              <a:ext uri="{FF2B5EF4-FFF2-40B4-BE49-F238E27FC236}">
                <a16:creationId xmlns:a16="http://schemas.microsoft.com/office/drawing/2014/main" id="{796C7EF1-81BC-E6A2-31B4-7D503E43EE79}"/>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8F8FE32B-F651-9632-B540-38548D1FE7DD}"/>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307177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E26C2-63B8-F181-3F07-CD20F798197B}"/>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B52F71A6-F533-357F-5C86-6708002818C1}"/>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D61CB3A7-1307-B593-BAF7-C8B54DA48CAD}"/>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5" name="Jaluse kohatäide 4">
            <a:extLst>
              <a:ext uri="{FF2B5EF4-FFF2-40B4-BE49-F238E27FC236}">
                <a16:creationId xmlns:a16="http://schemas.microsoft.com/office/drawing/2014/main" id="{168E79B7-01F3-0ED9-9792-E64DA397BC84}"/>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AAFA8B69-A17B-BA16-25BF-AA1D0306D37E}"/>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424876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87C5AD-AD70-9DC6-9AA9-CAC89EBC1F61}"/>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98D4D039-2D0A-33D8-AEEF-C632AB267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D17E70B5-1A53-FF99-D575-FDEB4FDE4CA3}"/>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5" name="Jaluse kohatäide 4">
            <a:extLst>
              <a:ext uri="{FF2B5EF4-FFF2-40B4-BE49-F238E27FC236}">
                <a16:creationId xmlns:a16="http://schemas.microsoft.com/office/drawing/2014/main" id="{55C21A41-39B4-661E-D64C-9803B91DD17C}"/>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AD3C8364-2911-AEE6-471D-6CC36211AD02}"/>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104183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3DF1291-23C2-5C08-EB6C-567B46804321}"/>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1A2BB5E7-2403-EEF6-3949-41731C996AB4}"/>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69465D10-72D8-4109-48B5-3A835AE9D3A4}"/>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48F400F5-6B57-7429-6B16-665403997FBD}"/>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6" name="Jaluse kohatäide 5">
            <a:extLst>
              <a:ext uri="{FF2B5EF4-FFF2-40B4-BE49-F238E27FC236}">
                <a16:creationId xmlns:a16="http://schemas.microsoft.com/office/drawing/2014/main" id="{6CD13FFF-8B2A-71EA-D913-9918757A2678}"/>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AB6C075B-945C-94BF-647F-7914B25B553F}"/>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414860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F4ED97B-A3B5-F427-B680-9A0B1135C377}"/>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01257A46-A081-CFB9-EF11-8D8A8078D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03D29031-0791-D8D9-FFFD-057DB31AA164}"/>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09F299C7-15ED-DB4A-C860-59C4E8606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168B649C-DC79-E24F-79F9-A4201D9DF7B8}"/>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0E705EA2-6847-DAFB-1981-42FEB578D92B}"/>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8" name="Jaluse kohatäide 7">
            <a:extLst>
              <a:ext uri="{FF2B5EF4-FFF2-40B4-BE49-F238E27FC236}">
                <a16:creationId xmlns:a16="http://schemas.microsoft.com/office/drawing/2014/main" id="{7E8A5952-9628-D509-B8DD-129A275AF15D}"/>
              </a:ext>
            </a:extLst>
          </p:cNvPr>
          <p:cNvSpPr>
            <a:spLocks noGrp="1"/>
          </p:cNvSpPr>
          <p:nvPr>
            <p:ph type="ftr" sz="quarter" idx="11"/>
          </p:nvPr>
        </p:nvSpPr>
        <p:spPr/>
        <p:txBody>
          <a:bodyPr/>
          <a:lstStyle/>
          <a:p>
            <a:endParaRPr lang="et-EE"/>
          </a:p>
        </p:txBody>
      </p:sp>
      <p:sp>
        <p:nvSpPr>
          <p:cNvPr id="9" name="Slaidinumbri kohatäide 8">
            <a:extLst>
              <a:ext uri="{FF2B5EF4-FFF2-40B4-BE49-F238E27FC236}">
                <a16:creationId xmlns:a16="http://schemas.microsoft.com/office/drawing/2014/main" id="{5959246B-E43A-8154-E06D-D184D3AB9A5C}"/>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293687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58BE4B5-ACA4-22C8-9596-5AE028D8E4A1}"/>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70113BD4-EE57-EAFE-184F-5C08100865D4}"/>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4" name="Jaluse kohatäide 3">
            <a:extLst>
              <a:ext uri="{FF2B5EF4-FFF2-40B4-BE49-F238E27FC236}">
                <a16:creationId xmlns:a16="http://schemas.microsoft.com/office/drawing/2014/main" id="{847E57F7-64A1-8514-6502-F1E378AD9DD8}"/>
              </a:ext>
            </a:extLst>
          </p:cNvPr>
          <p:cNvSpPr>
            <a:spLocks noGrp="1"/>
          </p:cNvSpPr>
          <p:nvPr>
            <p:ph type="ftr" sz="quarter" idx="11"/>
          </p:nvPr>
        </p:nvSpPr>
        <p:spPr/>
        <p:txBody>
          <a:bodyPr/>
          <a:lstStyle/>
          <a:p>
            <a:endParaRPr lang="et-EE"/>
          </a:p>
        </p:txBody>
      </p:sp>
      <p:sp>
        <p:nvSpPr>
          <p:cNvPr id="5" name="Slaidinumbri kohatäide 4">
            <a:extLst>
              <a:ext uri="{FF2B5EF4-FFF2-40B4-BE49-F238E27FC236}">
                <a16:creationId xmlns:a16="http://schemas.microsoft.com/office/drawing/2014/main" id="{009512AC-C6D1-6D14-E7EA-7B0E121FF07F}"/>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55146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0794586F-A09C-AA0B-ABFD-F2D069002704}"/>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3" name="Jaluse kohatäide 2">
            <a:extLst>
              <a:ext uri="{FF2B5EF4-FFF2-40B4-BE49-F238E27FC236}">
                <a16:creationId xmlns:a16="http://schemas.microsoft.com/office/drawing/2014/main" id="{238B0CEF-6768-F3D7-FD57-DAE238F199CA}"/>
              </a:ext>
            </a:extLst>
          </p:cNvPr>
          <p:cNvSpPr>
            <a:spLocks noGrp="1"/>
          </p:cNvSpPr>
          <p:nvPr>
            <p:ph type="ftr" sz="quarter" idx="11"/>
          </p:nvPr>
        </p:nvSpPr>
        <p:spPr/>
        <p:txBody>
          <a:bodyPr/>
          <a:lstStyle/>
          <a:p>
            <a:endParaRPr lang="et-EE"/>
          </a:p>
        </p:txBody>
      </p:sp>
      <p:sp>
        <p:nvSpPr>
          <p:cNvPr id="4" name="Slaidinumbri kohatäide 3">
            <a:extLst>
              <a:ext uri="{FF2B5EF4-FFF2-40B4-BE49-F238E27FC236}">
                <a16:creationId xmlns:a16="http://schemas.microsoft.com/office/drawing/2014/main" id="{41344E7C-D7FE-67A3-C2B7-B4B8EE5754A2}"/>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192787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4DE7068-38CA-EB11-311D-27CFE2408774}"/>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7142B81D-BA37-3429-7E57-B3B410826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4EBBAD11-25BF-197E-98F2-7F7D6F15A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26BDFB45-926A-CC95-13DE-2880F7AF4BCC}"/>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6" name="Jaluse kohatäide 5">
            <a:extLst>
              <a:ext uri="{FF2B5EF4-FFF2-40B4-BE49-F238E27FC236}">
                <a16:creationId xmlns:a16="http://schemas.microsoft.com/office/drawing/2014/main" id="{B527F92F-A59F-848B-52C1-691385EC0CA4}"/>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C0B7DD63-0404-F09E-92B8-D3E68B0609A9}"/>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316020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F37541B-FD58-DAB3-78E3-6AEA815C43DA}"/>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56CAA036-65F0-B493-0883-471D8FBC8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F93F3976-EF94-FB53-DFAC-32739FCBB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2BA71430-23CC-168E-BBDB-AE731853E5BD}"/>
              </a:ext>
            </a:extLst>
          </p:cNvPr>
          <p:cNvSpPr>
            <a:spLocks noGrp="1"/>
          </p:cNvSpPr>
          <p:nvPr>
            <p:ph type="dt" sz="half" idx="10"/>
          </p:nvPr>
        </p:nvSpPr>
        <p:spPr/>
        <p:txBody>
          <a:bodyPr/>
          <a:lstStyle/>
          <a:p>
            <a:fld id="{A20F19B9-FCA2-4FEC-AB57-C9374E754D5E}" type="datetimeFigureOut">
              <a:rPr lang="et-EE" smtClean="0"/>
              <a:t>07.12.2023</a:t>
            </a:fld>
            <a:endParaRPr lang="et-EE"/>
          </a:p>
        </p:txBody>
      </p:sp>
      <p:sp>
        <p:nvSpPr>
          <p:cNvPr id="6" name="Jaluse kohatäide 5">
            <a:extLst>
              <a:ext uri="{FF2B5EF4-FFF2-40B4-BE49-F238E27FC236}">
                <a16:creationId xmlns:a16="http://schemas.microsoft.com/office/drawing/2014/main" id="{C7F275D3-9751-20F1-E127-6F02AE658B2E}"/>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F9FB8E51-3661-D710-CC7A-5AC2F80721B8}"/>
              </a:ext>
            </a:extLst>
          </p:cNvPr>
          <p:cNvSpPr>
            <a:spLocks noGrp="1"/>
          </p:cNvSpPr>
          <p:nvPr>
            <p:ph type="sldNum" sz="quarter" idx="12"/>
          </p:nvPr>
        </p:nvSpPr>
        <p:spPr/>
        <p:txBody>
          <a:bodyPr/>
          <a:lstStyle/>
          <a:p>
            <a:fld id="{18327509-A094-4D81-8981-46C84695471C}" type="slidenum">
              <a:rPr lang="et-EE" smtClean="0"/>
              <a:t>‹#›</a:t>
            </a:fld>
            <a:endParaRPr lang="et-EE"/>
          </a:p>
        </p:txBody>
      </p:sp>
    </p:spTree>
    <p:extLst>
      <p:ext uri="{BB962C8B-B14F-4D97-AF65-F5344CB8AC3E}">
        <p14:creationId xmlns:p14="http://schemas.microsoft.com/office/powerpoint/2010/main" val="412903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109274A0-ADF6-C22F-D39A-96008A1D0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95046CAA-D9EF-498F-B5FD-B0EDDB908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3E51F391-49D5-1B09-467F-BA3F2C773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F19B9-FCA2-4FEC-AB57-C9374E754D5E}" type="datetimeFigureOut">
              <a:rPr lang="et-EE" smtClean="0"/>
              <a:t>07.12.2023</a:t>
            </a:fld>
            <a:endParaRPr lang="et-EE"/>
          </a:p>
        </p:txBody>
      </p:sp>
      <p:sp>
        <p:nvSpPr>
          <p:cNvPr id="5" name="Jaluse kohatäide 4">
            <a:extLst>
              <a:ext uri="{FF2B5EF4-FFF2-40B4-BE49-F238E27FC236}">
                <a16:creationId xmlns:a16="http://schemas.microsoft.com/office/drawing/2014/main" id="{59D67D8A-C5A1-4385-9E33-8B0E431E3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a:extLst>
              <a:ext uri="{FF2B5EF4-FFF2-40B4-BE49-F238E27FC236}">
                <a16:creationId xmlns:a16="http://schemas.microsoft.com/office/drawing/2014/main" id="{BA31CDAC-D8C0-C7D7-BAB9-4416FF346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27509-A094-4D81-8981-46C84695471C}" type="slidenum">
              <a:rPr lang="et-EE" smtClean="0"/>
              <a:t>‹#›</a:t>
            </a:fld>
            <a:endParaRPr lang="et-EE"/>
          </a:p>
        </p:txBody>
      </p:sp>
    </p:spTree>
    <p:extLst>
      <p:ext uri="{BB962C8B-B14F-4D97-AF65-F5344CB8AC3E}">
        <p14:creationId xmlns:p14="http://schemas.microsoft.com/office/powerpoint/2010/main" val="98683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Pealkiri 1">
            <a:extLst>
              <a:ext uri="{FF2B5EF4-FFF2-40B4-BE49-F238E27FC236}">
                <a16:creationId xmlns:a16="http://schemas.microsoft.com/office/drawing/2014/main" id="{E5F0E9F7-6F42-7C29-B3A4-E617B4ED83DA}"/>
              </a:ext>
            </a:extLst>
          </p:cNvPr>
          <p:cNvSpPr>
            <a:spLocks noGrp="1"/>
          </p:cNvSpPr>
          <p:nvPr>
            <p:ph type="ctrTitle"/>
          </p:nvPr>
        </p:nvSpPr>
        <p:spPr>
          <a:xfrm>
            <a:off x="843656" y="1996977"/>
            <a:ext cx="4425551" cy="2387600"/>
          </a:xfrm>
        </p:spPr>
        <p:txBody>
          <a:bodyPr vert="horz" lIns="91440" tIns="45720" rIns="91440" bIns="45720" rtlCol="0" anchor="b">
            <a:noAutofit/>
          </a:bodyPr>
          <a:lstStyle/>
          <a:p>
            <a:r>
              <a:rPr lang="en-GB" sz="2400" b="1">
                <a:solidFill>
                  <a:srgbClr val="FFFFFF"/>
                </a:solidFill>
              </a:rPr>
              <a:t>Erasmus+ </a:t>
            </a:r>
            <a:r>
              <a:rPr lang="en-US" sz="2400" b="1">
                <a:solidFill>
                  <a:srgbClr val="FFFFFF"/>
                </a:solidFill>
              </a:rPr>
              <a:t>IMPROVING MUNICIPAL SERVICES IN THE FIELD OF CULTURE, ART, SPORTS FOR PEOPLE WITH DISABILITIES</a:t>
            </a:r>
            <a:br>
              <a:rPr lang="en-US" sz="2400" b="1"/>
            </a:br>
            <a:br>
              <a:rPr lang="en-US" sz="2400" b="1"/>
            </a:br>
            <a:r>
              <a:rPr lang="en-US" sz="2400" b="1">
                <a:solidFill>
                  <a:srgbClr val="FFFFFF"/>
                </a:solidFill>
              </a:rPr>
              <a:t>Meeting in Pärnu</a:t>
            </a:r>
            <a:br>
              <a:rPr lang="en-US" sz="2400" b="1"/>
            </a:br>
            <a:r>
              <a:rPr lang="en-US" sz="2400" b="1">
                <a:solidFill>
                  <a:srgbClr val="FFFFFF"/>
                </a:solidFill>
              </a:rPr>
              <a:t>august 2023</a:t>
            </a:r>
            <a:endParaRPr lang="et-EE" sz="2400" b="1">
              <a:solidFill>
                <a:srgbClr val="FFFFFF"/>
              </a:solidFill>
              <a:cs typeface="Calibri Light" panose="020F0302020204030204"/>
            </a:endParaRPr>
          </a:p>
        </p:txBody>
      </p:sp>
      <p:sp>
        <p:nvSpPr>
          <p:cNvPr id="3" name="Alapealkiri 2">
            <a:extLst>
              <a:ext uri="{FF2B5EF4-FFF2-40B4-BE49-F238E27FC236}">
                <a16:creationId xmlns:a16="http://schemas.microsoft.com/office/drawing/2014/main" id="{0102C79B-0B76-48F6-2825-B5EEB8733C2C}"/>
              </a:ext>
            </a:extLst>
          </p:cNvPr>
          <p:cNvSpPr>
            <a:spLocks noGrp="1"/>
          </p:cNvSpPr>
          <p:nvPr>
            <p:ph type="subTitle" idx="1"/>
          </p:nvPr>
        </p:nvSpPr>
        <p:spPr>
          <a:xfrm>
            <a:off x="892817" y="3849845"/>
            <a:ext cx="4425551" cy="1881751"/>
          </a:xfrm>
        </p:spPr>
        <p:txBody>
          <a:bodyPr>
            <a:normAutofit/>
          </a:bodyPr>
          <a:lstStyle/>
          <a:p>
            <a:pPr algn="l"/>
            <a:endParaRPr lang="en-GB">
              <a:solidFill>
                <a:srgbClr val="FFFFFF"/>
              </a:solidFill>
            </a:endParaRPr>
          </a:p>
          <a:p>
            <a:pPr algn="l"/>
            <a:endParaRPr lang="et-EE">
              <a:solidFill>
                <a:srgbClr val="FFFFFF"/>
              </a:solidFill>
            </a:endParaRPr>
          </a:p>
        </p:txBody>
      </p:sp>
      <p:sp>
        <p:nvSpPr>
          <p:cNvPr id="39"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Freeform: Shape 15">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7">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lt 4" descr="Pilt, millel on kujutatud sümbol, logo, embleem, lipp&#10;&#10;Kirjeldus on genereeritud automaatselt">
            <a:extLst>
              <a:ext uri="{FF2B5EF4-FFF2-40B4-BE49-F238E27FC236}">
                <a16:creationId xmlns:a16="http://schemas.microsoft.com/office/drawing/2014/main" id="{E40A9B50-B075-3074-2978-B9C994684345}"/>
              </a:ext>
            </a:extLst>
          </p:cNvPr>
          <p:cNvPicPr>
            <a:picLocks noChangeAspect="1"/>
          </p:cNvPicPr>
          <p:nvPr/>
        </p:nvPicPr>
        <p:blipFill>
          <a:blip r:embed="rId2"/>
          <a:stretch>
            <a:fillRect/>
          </a:stretch>
        </p:blipFill>
        <p:spPr>
          <a:xfrm>
            <a:off x="6825756" y="749502"/>
            <a:ext cx="1568718" cy="1935078"/>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lt 3" descr="Pilt, millel on kujutatud Font, Graafika, kuvatõmmis, logo&#10;&#10;Kirjeldus on genereeritud automaatselt">
            <a:extLst>
              <a:ext uri="{FF2B5EF4-FFF2-40B4-BE49-F238E27FC236}">
                <a16:creationId xmlns:a16="http://schemas.microsoft.com/office/drawing/2014/main" id="{4B25B97F-717C-8ED2-F452-9FDE7A47C9E9}"/>
              </a:ext>
            </a:extLst>
          </p:cNvPr>
          <p:cNvPicPr>
            <a:picLocks noChangeAspect="1"/>
          </p:cNvPicPr>
          <p:nvPr/>
        </p:nvPicPr>
        <p:blipFill>
          <a:blip r:embed="rId3"/>
          <a:stretch>
            <a:fillRect/>
          </a:stretch>
        </p:blipFill>
        <p:spPr>
          <a:xfrm>
            <a:off x="8302957" y="4851301"/>
            <a:ext cx="3415435" cy="952306"/>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319838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8D9EE45-A1C4-87CD-539A-59E518CAA138}"/>
              </a:ext>
            </a:extLst>
          </p:cNvPr>
          <p:cNvSpPr txBox="1"/>
          <p:nvPr/>
        </p:nvSpPr>
        <p:spPr>
          <a:xfrm>
            <a:off x="640080" y="2872899"/>
            <a:ext cx="4243589" cy="332066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a:effectLst/>
              </a:rPr>
              <a:t>Partners from the ERASMUS+ project visited the </a:t>
            </a:r>
            <a:r>
              <a:rPr lang="en-US" sz="2200"/>
              <a:t>Children and Youth's Mental Health Support Center</a:t>
            </a:r>
            <a:r>
              <a:rPr lang="en-US" sz="2200" b="0" i="0">
                <a:effectLst/>
              </a:rPr>
              <a:t> and listened to the manager</a:t>
            </a:r>
            <a:r>
              <a:rPr lang="en-US" sz="2200"/>
              <a:t> to give an overview about different services provided by the center.</a:t>
            </a:r>
            <a:endParaRPr lang="en-US" sz="2200">
              <a:cs typeface="Calibri"/>
            </a:endParaRPr>
          </a:p>
        </p:txBody>
      </p:sp>
      <p:pic>
        <p:nvPicPr>
          <p:cNvPr id="5" name="Sisu kohatäide 4" descr="Pilt, millel on kujutatud rõivad, inimene, toas, sein&#10;&#10;Kirjeldus on genereeritud automaatselt">
            <a:extLst>
              <a:ext uri="{FF2B5EF4-FFF2-40B4-BE49-F238E27FC236}">
                <a16:creationId xmlns:a16="http://schemas.microsoft.com/office/drawing/2014/main" id="{9B39F235-1C8C-E8DF-9E28-D96C5ECB3201}"/>
              </a:ext>
            </a:extLst>
          </p:cNvPr>
          <p:cNvPicPr>
            <a:picLocks noChangeAspect="1"/>
          </p:cNvPicPr>
          <p:nvPr/>
        </p:nvPicPr>
        <p:blipFill rotWithShape="1">
          <a:blip r:embed="rId2">
            <a:extLst>
              <a:ext uri="{28A0092B-C50C-407E-A947-70E740481C1C}">
                <a14:useLocalDpi xmlns:a14="http://schemas.microsoft.com/office/drawing/2010/main" val="0"/>
              </a:ext>
            </a:extLst>
          </a:blip>
          <a:srcRect t="14905" r="-1" b="1032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5018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Sisu kohatäide 4" descr="Pilt, millel on kujutatud toas, sein, tuba, põrand&#10;&#10;Kirjeldus on genereeritud automaatselt">
            <a:extLst>
              <a:ext uri="{FF2B5EF4-FFF2-40B4-BE49-F238E27FC236}">
                <a16:creationId xmlns:a16="http://schemas.microsoft.com/office/drawing/2014/main" id="{5F70068B-C98F-486E-89EF-0D6E01D6512D}"/>
              </a:ext>
            </a:extLst>
          </p:cNvPr>
          <p:cNvPicPr>
            <a:picLocks noChangeAspect="1"/>
          </p:cNvPicPr>
          <p:nvPr/>
        </p:nvPicPr>
        <p:blipFill rotWithShape="1">
          <a:blip r:embed="rId2">
            <a:extLst>
              <a:ext uri="{28A0092B-C50C-407E-A947-70E740481C1C}">
                <a14:useLocalDpi xmlns:a14="http://schemas.microsoft.com/office/drawing/2010/main" val="0"/>
              </a:ext>
            </a:extLst>
          </a:blip>
          <a:srcRect t="4778" b="43514"/>
          <a:stretch/>
        </p:blipFill>
        <p:spPr>
          <a:xfrm>
            <a:off x="20" y="10"/>
            <a:ext cx="9947062" cy="6857990"/>
          </a:xfrm>
          <a:prstGeom prst="rect">
            <a:avLst/>
          </a:prstGeom>
        </p:spPr>
      </p:pic>
      <p:sp>
        <p:nvSpPr>
          <p:cNvPr id="43" name="Freeform: Shape 37">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39">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42" name="Freeform: Shape 41">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Content Placeholder 13">
            <a:extLst>
              <a:ext uri="{FF2B5EF4-FFF2-40B4-BE49-F238E27FC236}">
                <a16:creationId xmlns:a16="http://schemas.microsoft.com/office/drawing/2014/main" id="{EAE434C3-2094-CD63-5F58-686E643F0C76}"/>
              </a:ext>
            </a:extLst>
          </p:cNvPr>
          <p:cNvSpPr>
            <a:spLocks noGrp="1"/>
          </p:cNvSpPr>
          <p:nvPr>
            <p:ph idx="1"/>
          </p:nvPr>
        </p:nvSpPr>
        <p:spPr>
          <a:xfrm>
            <a:off x="8132751" y="1985310"/>
            <a:ext cx="3633747" cy="2700062"/>
          </a:xfrm>
        </p:spPr>
        <p:txBody>
          <a:bodyPr vert="horz" lIns="91440" tIns="45720" rIns="91440" bIns="45720" rtlCol="0" anchor="t">
            <a:normAutofit/>
          </a:bodyPr>
          <a:lstStyle/>
          <a:p>
            <a:pPr marL="0" indent="0" algn="ctr">
              <a:buNone/>
            </a:pPr>
            <a:r>
              <a:rPr lang="en-US">
                <a:latin typeface="Söhne"/>
              </a:rPr>
              <a:t>A Physical therapy room in the Children</a:t>
            </a:r>
            <a:r>
              <a:rPr lang="en-US" b="0" i="0">
                <a:effectLst/>
                <a:latin typeface="Söhne"/>
              </a:rPr>
              <a:t> and Youth Mental Health Support Center</a:t>
            </a:r>
            <a:r>
              <a:rPr lang="en-US">
                <a:latin typeface="Söhne"/>
              </a:rPr>
              <a:t> </a:t>
            </a:r>
            <a:endParaRPr lang="en-US">
              <a:cs typeface="Calibri" panose="020F0502020204030204"/>
            </a:endParaRPr>
          </a:p>
        </p:txBody>
      </p:sp>
    </p:spTree>
    <p:extLst>
      <p:ext uri="{BB962C8B-B14F-4D97-AF65-F5344CB8AC3E}">
        <p14:creationId xmlns:p14="http://schemas.microsoft.com/office/powerpoint/2010/main" val="418517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1950D549-7721-C0FB-AE49-6EBD8E059212}"/>
              </a:ext>
            </a:extLst>
          </p:cNvPr>
          <p:cNvSpPr>
            <a:spLocks noGrp="1"/>
          </p:cNvSpPr>
          <p:nvPr>
            <p:ph type="title"/>
          </p:nvPr>
        </p:nvSpPr>
        <p:spPr>
          <a:xfrm>
            <a:off x="635000" y="640823"/>
            <a:ext cx="3713626" cy="5558568"/>
          </a:xfrm>
        </p:spPr>
        <p:txBody>
          <a:bodyPr anchor="ctr">
            <a:normAutofit/>
          </a:bodyPr>
          <a:lstStyle/>
          <a:p>
            <a:r>
              <a:rPr lang="en-US" sz="3600">
                <a:latin typeface="Söhne"/>
              </a:rPr>
              <a:t>Study visit to  Pärnu </a:t>
            </a:r>
            <a:r>
              <a:rPr lang="en-US" sz="3600" err="1">
                <a:latin typeface="Söhne"/>
              </a:rPr>
              <a:t>Päikese</a:t>
            </a:r>
            <a:r>
              <a:rPr lang="en-US" sz="3600">
                <a:latin typeface="Söhne"/>
              </a:rPr>
              <a:t> </a:t>
            </a:r>
            <a:br>
              <a:rPr lang="en-US" sz="3600">
                <a:latin typeface="Söhne"/>
              </a:rPr>
            </a:br>
            <a:r>
              <a:rPr lang="en-US" sz="3600" b="0" i="0">
                <a:effectLst/>
                <a:latin typeface="Söhne"/>
              </a:rPr>
              <a:t>School for </a:t>
            </a:r>
            <a:r>
              <a:rPr lang="en-US" sz="3600">
                <a:latin typeface="Söhne"/>
              </a:rPr>
              <a:t>children</a:t>
            </a:r>
            <a:r>
              <a:rPr lang="en-US" sz="3600" b="0" i="0">
                <a:effectLst/>
                <a:latin typeface="Söhne"/>
              </a:rPr>
              <a:t> with </a:t>
            </a:r>
            <a:r>
              <a:rPr lang="en-US" sz="3600">
                <a:latin typeface="Söhne"/>
              </a:rPr>
              <a:t>special</a:t>
            </a:r>
            <a:r>
              <a:rPr lang="en-US" sz="3600" b="0" i="0">
                <a:effectLst/>
                <a:latin typeface="Söhne"/>
              </a:rPr>
              <a:t> </a:t>
            </a:r>
            <a:r>
              <a:rPr lang="en-US" sz="3600">
                <a:latin typeface="Söhne"/>
              </a:rPr>
              <a:t>needs</a:t>
            </a:r>
            <a:r>
              <a:rPr lang="en-US" sz="3600" b="0" i="0">
                <a:effectLst/>
                <a:latin typeface="Söhne"/>
              </a:rPr>
              <a:t> </a:t>
            </a:r>
            <a:br>
              <a:rPr lang="en-US" sz="3600">
                <a:latin typeface="Söhne"/>
              </a:rPr>
            </a:br>
            <a:r>
              <a:rPr lang="en-US" sz="2800" b="0" i="0">
                <a:effectLst/>
                <a:latin typeface="Söhne"/>
              </a:rPr>
              <a:t>(</a:t>
            </a:r>
            <a:r>
              <a:rPr lang="en-US" sz="2800">
                <a:latin typeface="Söhne"/>
              </a:rPr>
              <a:t>Pärnu Sun </a:t>
            </a:r>
            <a:r>
              <a:rPr lang="en-US" sz="2800" b="0" i="0">
                <a:effectLst/>
                <a:latin typeface="Söhne"/>
              </a:rPr>
              <a:t>School)</a:t>
            </a:r>
            <a:endParaRPr lang="et-EE" sz="280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u kohatäide 2">
            <a:extLst>
              <a:ext uri="{FF2B5EF4-FFF2-40B4-BE49-F238E27FC236}">
                <a16:creationId xmlns:a16="http://schemas.microsoft.com/office/drawing/2014/main" id="{F1651981-3A66-7CC4-BACF-E174D587C2FC}"/>
              </a:ext>
            </a:extLst>
          </p:cNvPr>
          <p:cNvGraphicFramePr>
            <a:graphicFrameLocks noGrp="1"/>
          </p:cNvGraphicFramePr>
          <p:nvPr>
            <p:ph idx="1"/>
            <p:extLst>
              <p:ext uri="{D42A27DB-BD31-4B8C-83A1-F6EECF244321}">
                <p14:modId xmlns:p14="http://schemas.microsoft.com/office/powerpoint/2010/main" val="5317768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7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u kohatäide 4" descr="Pilt, millel on kujutatud toas, sein, rõivad, mööbel&#10;&#10;Kirjeldus on genereeritud automaatselt">
            <a:extLst>
              <a:ext uri="{FF2B5EF4-FFF2-40B4-BE49-F238E27FC236}">
                <a16:creationId xmlns:a16="http://schemas.microsoft.com/office/drawing/2014/main" id="{132A4BF3-F1E0-563C-ACE9-688B760C75B7}"/>
              </a:ext>
            </a:extLst>
          </p:cNvPr>
          <p:cNvPicPr>
            <a:picLocks noChangeAspect="1"/>
          </p:cNvPicPr>
          <p:nvPr/>
        </p:nvPicPr>
        <p:blipFill rotWithShape="1">
          <a:blip r:embed="rId2">
            <a:extLst>
              <a:ext uri="{28A0092B-C50C-407E-A947-70E740481C1C}">
                <a14:useLocalDpi xmlns:a14="http://schemas.microsoft.com/office/drawing/2010/main" val="0"/>
              </a:ext>
            </a:extLst>
          </a:blip>
          <a:srcRect t="17145" b="7855"/>
          <a:stretch/>
        </p:blipFill>
        <p:spPr>
          <a:xfrm>
            <a:off x="0" y="10"/>
            <a:ext cx="12191980" cy="6857990"/>
          </a:xfrm>
          <a:prstGeom prst="rect">
            <a:avLst/>
          </a:prstGeom>
        </p:spPr>
      </p:pic>
      <p:sp>
        <p:nvSpPr>
          <p:cNvPr id="32" name="Rectangle 3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69A301F3-83FB-3266-C083-D74DF6BD7C8A}"/>
              </a:ext>
            </a:extLst>
          </p:cNvPr>
          <p:cNvSpPr>
            <a:spLocks noGrp="1"/>
          </p:cNvSpPr>
          <p:nvPr>
            <p:ph type="title"/>
          </p:nvPr>
        </p:nvSpPr>
        <p:spPr>
          <a:xfrm>
            <a:off x="490527" y="5315999"/>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Partners from the ERASMUS+ project visiting the school</a:t>
            </a:r>
            <a:endParaRPr lang="en-US" sz="3600" b="1">
              <a:solidFill>
                <a:schemeClr val="tx1">
                  <a:lumMod val="85000"/>
                  <a:lumOff val="15000"/>
                </a:schemeClr>
              </a:solidFill>
              <a:cs typeface="Calibri Light"/>
            </a:endParaRPr>
          </a:p>
        </p:txBody>
      </p:sp>
      <p:cxnSp>
        <p:nvCxnSpPr>
          <p:cNvPr id="34" name="Straight Connector 3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BA15988E-13A8-8520-CFBB-678578B848A0}"/>
              </a:ext>
            </a:extLst>
          </p:cNvPr>
          <p:cNvSpPr>
            <a:spLocks noGrp="1"/>
          </p:cNvSpPr>
          <p:nvPr>
            <p:ph type="title"/>
          </p:nvPr>
        </p:nvSpPr>
        <p:spPr>
          <a:xfrm>
            <a:off x="640080" y="325369"/>
            <a:ext cx="4368602" cy="1956841"/>
          </a:xfrm>
        </p:spPr>
        <p:txBody>
          <a:bodyPr anchor="b">
            <a:normAutofit/>
          </a:bodyPr>
          <a:lstStyle/>
          <a:p>
            <a:r>
              <a:rPr lang="en-GB" sz="5400"/>
              <a:t>The Grossing</a:t>
            </a:r>
            <a:endParaRPr lang="et-EE" sz="5400"/>
          </a:p>
        </p:txBody>
      </p:sp>
      <p:sp>
        <p:nvSpPr>
          <p:cNvPr id="5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8">
            <a:extLst>
              <a:ext uri="{FF2B5EF4-FFF2-40B4-BE49-F238E27FC236}">
                <a16:creationId xmlns:a16="http://schemas.microsoft.com/office/drawing/2014/main" id="{F05C7AD5-96F8-3428-CDF6-4A1DE7F4DE91}"/>
              </a:ext>
            </a:extLst>
          </p:cNvPr>
          <p:cNvSpPr>
            <a:spLocks noGrp="1"/>
          </p:cNvSpPr>
          <p:nvPr>
            <p:ph idx="1"/>
          </p:nvPr>
        </p:nvSpPr>
        <p:spPr>
          <a:xfrm>
            <a:off x="640080" y="2872899"/>
            <a:ext cx="4243589" cy="3320668"/>
          </a:xfrm>
        </p:spPr>
        <p:txBody>
          <a:bodyPr>
            <a:normAutofit/>
          </a:bodyPr>
          <a:lstStyle/>
          <a:p>
            <a:r>
              <a:rPr lang="en-US" sz="1700" b="0" i="0">
                <a:effectLst/>
                <a:latin typeface="Söhne"/>
              </a:rPr>
              <a:t>The Grossing system, or ceiling-mounted safety harness system, is a helpful tool in physiotherapy for students with mobility disabilities. Rehabilitation grossing is both a method of teaching movement activities and a training aimed at improving a person's mobility. The methodology and system of grossing have been developed by the former figure skater and figure skating coach.</a:t>
            </a:r>
          </a:p>
          <a:p>
            <a:r>
              <a:rPr lang="en-US" sz="1700" b="0" i="0">
                <a:effectLst/>
                <a:latin typeface="Söhne"/>
              </a:rPr>
              <a:t>Grossing is also a form of mood therapy. Good mood and well-being are certainly associated with the use of this device</a:t>
            </a:r>
            <a:r>
              <a:rPr lang="en-US" sz="1700">
                <a:latin typeface="Söhne"/>
              </a:rPr>
              <a:t>.</a:t>
            </a:r>
            <a:endParaRPr lang="en-US" sz="1700"/>
          </a:p>
        </p:txBody>
      </p:sp>
      <p:pic>
        <p:nvPicPr>
          <p:cNvPr id="5" name="Sisu kohatäide 4" descr="Pilt, millel on kujutatud sein, toas, lagi, Põrandakate&#10;&#10;Kirjeldus on genereeritud automaatselt">
            <a:extLst>
              <a:ext uri="{FF2B5EF4-FFF2-40B4-BE49-F238E27FC236}">
                <a16:creationId xmlns:a16="http://schemas.microsoft.com/office/drawing/2014/main" id="{94A009E1-D29F-2E23-D918-1B1392C1733D}"/>
              </a:ext>
            </a:extLst>
          </p:cNvPr>
          <p:cNvPicPr>
            <a:picLocks noChangeAspect="1"/>
          </p:cNvPicPr>
          <p:nvPr/>
        </p:nvPicPr>
        <p:blipFill rotWithShape="1">
          <a:blip r:embed="rId2">
            <a:extLst>
              <a:ext uri="{28A0092B-C50C-407E-A947-70E740481C1C}">
                <a14:useLocalDpi xmlns:a14="http://schemas.microsoft.com/office/drawing/2010/main" val="0"/>
              </a:ext>
            </a:extLst>
          </a:blip>
          <a:srcRect t="24388" r="-1" b="83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273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u kohatäide 4" descr="Pilt, millel on kujutatud inimene, rõivad, inimesed, grupp&#10;&#10;Kirjeldus on genereeritud automaatselt">
            <a:extLst>
              <a:ext uri="{FF2B5EF4-FFF2-40B4-BE49-F238E27FC236}">
                <a16:creationId xmlns:a16="http://schemas.microsoft.com/office/drawing/2014/main" id="{3F261068-A911-C0E3-4A3B-336187D4F9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195" r="9902"/>
          <a:stretch/>
        </p:blipFill>
        <p:spPr>
          <a:xfrm>
            <a:off x="20" y="10"/>
            <a:ext cx="12191980" cy="6866290"/>
          </a:xfrm>
          <a:prstGeom prst="rect">
            <a:avLst/>
          </a:prstGeom>
        </p:spPr>
      </p:pic>
      <p:sp>
        <p:nvSpPr>
          <p:cNvPr id="6" name="TextBox 5">
            <a:extLst>
              <a:ext uri="{FF2B5EF4-FFF2-40B4-BE49-F238E27FC236}">
                <a16:creationId xmlns:a16="http://schemas.microsoft.com/office/drawing/2014/main" id="{D54F1118-3B49-1E5E-F897-30CF7C9E4537}"/>
              </a:ext>
            </a:extLst>
          </p:cNvPr>
          <p:cNvSpPr txBox="1"/>
          <p:nvPr/>
        </p:nvSpPr>
        <p:spPr>
          <a:xfrm>
            <a:off x="2233647" y="5369669"/>
            <a:ext cx="6248872" cy="954107"/>
          </a:xfrm>
          <a:prstGeom prst="rect">
            <a:avLst/>
          </a:prstGeom>
          <a:noFill/>
        </p:spPr>
        <p:txBody>
          <a:bodyPr wrap="square" rtlCol="0">
            <a:spAutoFit/>
          </a:bodyPr>
          <a:lstStyle/>
          <a:p>
            <a:r>
              <a:rPr lang="en-GB" sz="2800" b="1">
                <a:solidFill>
                  <a:schemeClr val="bg1"/>
                </a:solidFill>
              </a:rPr>
              <a:t>Student and teacher presenting the grossing system to ERASMUS+ partners</a:t>
            </a:r>
            <a:endParaRPr lang="et-EE" sz="2800" b="1">
              <a:solidFill>
                <a:schemeClr val="bg1"/>
              </a:solidFill>
            </a:endParaRPr>
          </a:p>
        </p:txBody>
      </p:sp>
    </p:spTree>
    <p:extLst>
      <p:ext uri="{BB962C8B-B14F-4D97-AF65-F5344CB8AC3E}">
        <p14:creationId xmlns:p14="http://schemas.microsoft.com/office/powerpoint/2010/main" val="395684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F03D80-C836-02E8-A955-C829856B23F8}"/>
              </a:ext>
            </a:extLst>
          </p:cNvPr>
          <p:cNvSpPr txBox="1"/>
          <p:nvPr/>
        </p:nvSpPr>
        <p:spPr>
          <a:xfrm>
            <a:off x="640080" y="2872899"/>
            <a:ext cx="4243589" cy="3320668"/>
          </a:xfrm>
          <a:prstGeom prst="rect">
            <a:avLst/>
          </a:prstGeom>
        </p:spPr>
        <p:txBody>
          <a:bodyPr vert="horz" lIns="91440" tIns="45720" rIns="91440" bIns="45720" rtlCol="0" anchor="t">
            <a:normAutofit/>
          </a:bodyPr>
          <a:lstStyle/>
          <a:p>
            <a:pPr>
              <a:lnSpc>
                <a:spcPct val="90000"/>
              </a:lnSpc>
              <a:spcAft>
                <a:spcPts val="600"/>
              </a:spcAft>
            </a:pPr>
            <a:r>
              <a:rPr lang="en-US" sz="2400" b="1"/>
              <a:t>Testing the grossing system </a:t>
            </a:r>
            <a:br>
              <a:rPr lang="en-US" sz="2400" b="1"/>
            </a:br>
            <a:r>
              <a:rPr lang="en-US" sz="2400" b="1"/>
              <a:t>by </a:t>
            </a:r>
            <a:r>
              <a:rPr lang="en-US" sz="2400" b="1" i="0">
                <a:effectLst/>
              </a:rPr>
              <a:t>representative of </a:t>
            </a:r>
            <a:br>
              <a:rPr lang="en-US" sz="2400" b="1"/>
            </a:br>
            <a:r>
              <a:rPr lang="en-US" sz="2400" b="1" i="0">
                <a:effectLst/>
              </a:rPr>
              <a:t>ERASMUS+ partner</a:t>
            </a:r>
            <a:r>
              <a:rPr lang="en-US" sz="2400" b="1"/>
              <a:t> </a:t>
            </a:r>
            <a:endParaRPr lang="et-EE"/>
          </a:p>
        </p:txBody>
      </p:sp>
      <p:pic>
        <p:nvPicPr>
          <p:cNvPr id="5" name="Sisu kohatäide 4" descr="Pilt, millel on kujutatud jalatsid, sein, rõivad, mees&#10;&#10;Kirjeldus on genereeritud automaatselt">
            <a:extLst>
              <a:ext uri="{FF2B5EF4-FFF2-40B4-BE49-F238E27FC236}">
                <a16:creationId xmlns:a16="http://schemas.microsoft.com/office/drawing/2014/main" id="{B971BDC3-A498-AFEA-7CE7-243AD0E436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227"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767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Sisu kohatäide 16" descr="Pilt, millel on kujutatud õues, jalatsid, taevas, maapind&#10;&#10;Kirjeldus on genereeritud automaatselt">
            <a:extLst>
              <a:ext uri="{FF2B5EF4-FFF2-40B4-BE49-F238E27FC236}">
                <a16:creationId xmlns:a16="http://schemas.microsoft.com/office/drawing/2014/main" id="{DCA8B2A3-9A5B-D809-C74C-4FA512F22B15}"/>
              </a:ext>
            </a:extLst>
          </p:cNvPr>
          <p:cNvPicPr>
            <a:picLocks noChangeAspect="1"/>
          </p:cNvPicPr>
          <p:nvPr/>
        </p:nvPicPr>
        <p:blipFill rotWithShape="1">
          <a:blip r:embed="rId2">
            <a:extLst>
              <a:ext uri="{28A0092B-C50C-407E-A947-70E740481C1C}">
                <a14:useLocalDpi xmlns:a14="http://schemas.microsoft.com/office/drawing/2010/main" val="0"/>
              </a:ext>
            </a:extLst>
          </a:blip>
          <a:srcRect t="2269" b="44538"/>
          <a:stretch/>
        </p:blipFill>
        <p:spPr>
          <a:xfrm>
            <a:off x="2522356" y="10"/>
            <a:ext cx="9669642" cy="6857990"/>
          </a:xfrm>
          <a:prstGeom prst="rect">
            <a:avLst/>
          </a:prstGeom>
        </p:spPr>
      </p:pic>
      <p:sp>
        <p:nvSpPr>
          <p:cNvPr id="52" name="Rectangle 5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AFC7B5A7-45BA-BB19-2B65-E4AD777E0584}"/>
              </a:ext>
            </a:extLst>
          </p:cNvPr>
          <p:cNvSpPr>
            <a:spLocks noGrp="1"/>
          </p:cNvSpPr>
          <p:nvPr>
            <p:ph type="title"/>
          </p:nvPr>
        </p:nvSpPr>
        <p:spPr>
          <a:xfrm>
            <a:off x="776748" y="930480"/>
            <a:ext cx="3502640" cy="1899912"/>
          </a:xfrm>
        </p:spPr>
        <p:txBody>
          <a:bodyPr>
            <a:normAutofit/>
          </a:bodyPr>
          <a:lstStyle/>
          <a:p>
            <a:r>
              <a:rPr lang="en-GB" sz="4000" b="1" err="1"/>
              <a:t>Päikese</a:t>
            </a:r>
            <a:r>
              <a:rPr lang="en-GB" sz="4000" b="1"/>
              <a:t> School playground</a:t>
            </a:r>
            <a:endParaRPr lang="et-EE" sz="4000" b="1"/>
          </a:p>
        </p:txBody>
      </p:sp>
      <p:sp>
        <p:nvSpPr>
          <p:cNvPr id="45" name="Content Placeholder 20">
            <a:extLst>
              <a:ext uri="{FF2B5EF4-FFF2-40B4-BE49-F238E27FC236}">
                <a16:creationId xmlns:a16="http://schemas.microsoft.com/office/drawing/2014/main" id="{F2F181B4-BC1E-D286-716B-664DE9DA8FF8}"/>
              </a:ext>
            </a:extLst>
          </p:cNvPr>
          <p:cNvSpPr>
            <a:spLocks noGrp="1"/>
          </p:cNvSpPr>
          <p:nvPr>
            <p:ph idx="1"/>
          </p:nvPr>
        </p:nvSpPr>
        <p:spPr>
          <a:xfrm>
            <a:off x="616974" y="3577201"/>
            <a:ext cx="3822189" cy="3742762"/>
          </a:xfrm>
        </p:spPr>
        <p:txBody>
          <a:bodyPr vert="horz" lIns="91440" tIns="45720" rIns="91440" bIns="45720" rtlCol="0" anchor="t">
            <a:normAutofit/>
          </a:bodyPr>
          <a:lstStyle/>
          <a:p>
            <a:r>
              <a:rPr lang="en-US" sz="2400" b="0" i="0">
                <a:effectLst/>
                <a:latin typeface="Söhne"/>
              </a:rPr>
              <a:t>The playground is adapted for children with special needs</a:t>
            </a:r>
          </a:p>
          <a:p>
            <a:r>
              <a:rPr lang="en-US" sz="2400"/>
              <a:t>The picture shows a track that helps improve the perception of various structures</a:t>
            </a:r>
            <a:endParaRPr lang="en-US" sz="2400">
              <a:cs typeface="Calibri"/>
            </a:endParaRPr>
          </a:p>
        </p:txBody>
      </p:sp>
    </p:spTree>
    <p:extLst>
      <p:ext uri="{BB962C8B-B14F-4D97-AF65-F5344CB8AC3E}">
        <p14:creationId xmlns:p14="http://schemas.microsoft.com/office/powerpoint/2010/main" val="65458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u kohatäide 4" descr="Pilt, millel on kujutatud õues, pilv, rõivad, taevas&#10;&#10;Kirjeldus on genereeritud automaatselt">
            <a:extLst>
              <a:ext uri="{FF2B5EF4-FFF2-40B4-BE49-F238E27FC236}">
                <a16:creationId xmlns:a16="http://schemas.microsoft.com/office/drawing/2014/main" id="{7202ABC5-B724-CF87-A44C-0C2A603411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559" b="24248"/>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469799-9B14-6027-350E-C7840D85E09F}"/>
              </a:ext>
            </a:extLst>
          </p:cNvPr>
          <p:cNvSpPr txBox="1"/>
          <p:nvPr/>
        </p:nvSpPr>
        <p:spPr>
          <a:xfrm>
            <a:off x="7679094" y="770706"/>
            <a:ext cx="3822189" cy="18999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b="1">
                <a:latin typeface="+mj-lt"/>
                <a:ea typeface="+mj-ea"/>
                <a:cs typeface="+mj-cs"/>
              </a:rPr>
              <a:t>Nature access for people with reduced mobility</a:t>
            </a:r>
            <a:r>
              <a:rPr lang="en-US" sz="4000">
                <a:latin typeface="+mj-lt"/>
                <a:ea typeface="+mj-ea"/>
                <a:cs typeface="+mj-cs"/>
              </a:rPr>
              <a:t>​</a:t>
            </a:r>
            <a:endParaRPr lang="et-EE">
              <a:ea typeface="+mj-ea"/>
              <a:cs typeface="+mj-cs"/>
            </a:endParaRPr>
          </a:p>
        </p:txBody>
      </p:sp>
      <p:sp>
        <p:nvSpPr>
          <p:cNvPr id="3" name="TextBox 2">
            <a:extLst>
              <a:ext uri="{FF2B5EF4-FFF2-40B4-BE49-F238E27FC236}">
                <a16:creationId xmlns:a16="http://schemas.microsoft.com/office/drawing/2014/main" id="{A77BD2EF-8C2C-1A12-E612-18588323361F}"/>
              </a:ext>
            </a:extLst>
          </p:cNvPr>
          <p:cNvSpPr txBox="1"/>
          <p:nvPr/>
        </p:nvSpPr>
        <p:spPr>
          <a:xfrm>
            <a:off x="7531610" y="3134749"/>
            <a:ext cx="3822189" cy="304221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28600" indent="-228600">
              <a:lnSpc>
                <a:spcPct val="90000"/>
              </a:lnSpc>
              <a:spcAft>
                <a:spcPts val="600"/>
              </a:spcAft>
              <a:buFont typeface="Arial" panose="020B0604020202020204" pitchFamily="34" charset="0"/>
              <a:buChar char="•"/>
            </a:pPr>
            <a:r>
              <a:rPr lang="en-US" sz="2000"/>
              <a:t>Some hiking trails in Estonia are adapted to be wheelchair-accessible​</a:t>
            </a:r>
          </a:p>
          <a:p>
            <a:pPr marL="228600" indent="-228600">
              <a:lnSpc>
                <a:spcPct val="90000"/>
              </a:lnSpc>
              <a:spcAft>
                <a:spcPts val="600"/>
              </a:spcAft>
              <a:buFont typeface="Arial" panose="020B0604020202020204" pitchFamily="34" charset="0"/>
              <a:buChar char="•"/>
            </a:pPr>
            <a:r>
              <a:rPr lang="en-US" sz="2000"/>
              <a:t>We tested with the partners from ERASMUS+ project the usability of the trail with Erasmus+ partners using a wheelchair</a:t>
            </a:r>
          </a:p>
        </p:txBody>
      </p:sp>
    </p:spTree>
    <p:extLst>
      <p:ext uri="{BB962C8B-B14F-4D97-AF65-F5344CB8AC3E}">
        <p14:creationId xmlns:p14="http://schemas.microsoft.com/office/powerpoint/2010/main" val="273812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u kohatäide 4" descr="Pilt, millel on kujutatud rõivad, inimene, õues, taevas&#10;&#10;Kirjeldus on genereeritud automaatselt">
            <a:extLst>
              <a:ext uri="{FF2B5EF4-FFF2-40B4-BE49-F238E27FC236}">
                <a16:creationId xmlns:a16="http://schemas.microsoft.com/office/drawing/2014/main" id="{57F26136-6E5D-AB50-A8E1-D1C611CEA4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57" r="1" b="17468"/>
          <a:stretch/>
        </p:blipFill>
        <p:spPr>
          <a:xfrm>
            <a:off x="1147689" y="457200"/>
            <a:ext cx="9896621" cy="5943600"/>
          </a:xfrm>
          <a:prstGeom prst="rect">
            <a:avLst/>
          </a:prstGeom>
        </p:spPr>
      </p:pic>
    </p:spTree>
    <p:extLst>
      <p:ext uri="{BB962C8B-B14F-4D97-AF65-F5344CB8AC3E}">
        <p14:creationId xmlns:p14="http://schemas.microsoft.com/office/powerpoint/2010/main" val="3090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5">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00556E0A-B978-52C8-5396-EB709FCBF103}"/>
              </a:ext>
            </a:extLst>
          </p:cNvPr>
          <p:cNvSpPr>
            <a:spLocks noGrp="1"/>
          </p:cNvSpPr>
          <p:nvPr>
            <p:ph type="title"/>
          </p:nvPr>
        </p:nvSpPr>
        <p:spPr>
          <a:xfrm>
            <a:off x="917275" y="4583953"/>
            <a:ext cx="4685857" cy="1465973"/>
          </a:xfrm>
        </p:spPr>
        <p:txBody>
          <a:bodyPr anchor="t">
            <a:normAutofit/>
          </a:bodyPr>
          <a:lstStyle/>
          <a:p>
            <a:r>
              <a:rPr lang="en-GB" sz="4000"/>
              <a:t>Pärnu</a:t>
            </a:r>
            <a:endParaRPr lang="et-EE" sz="4000"/>
          </a:p>
        </p:txBody>
      </p:sp>
      <p:pic>
        <p:nvPicPr>
          <p:cNvPr id="6" name="Pilt 5" descr="Pilt, millel on kujutatud vesi, õues, õhufotograafia, maastik&#10;&#10;Kirjeldus on genereeritud automaatselt">
            <a:extLst>
              <a:ext uri="{FF2B5EF4-FFF2-40B4-BE49-F238E27FC236}">
                <a16:creationId xmlns:a16="http://schemas.microsoft.com/office/drawing/2014/main" id="{34516B60-A9AC-4AF1-3D0C-2BD9ECB6FF4B}"/>
              </a:ext>
            </a:extLst>
          </p:cNvPr>
          <p:cNvPicPr>
            <a:picLocks noChangeAspect="1"/>
          </p:cNvPicPr>
          <p:nvPr/>
        </p:nvPicPr>
        <p:blipFill rotWithShape="1">
          <a:blip r:embed="rId2">
            <a:extLst>
              <a:ext uri="{28A0092B-C50C-407E-A947-70E740481C1C}">
                <a14:useLocalDpi xmlns:a14="http://schemas.microsoft.com/office/drawing/2010/main" val="0"/>
              </a:ext>
            </a:extLst>
          </a:blip>
          <a:srcRect t="16817" b="13551"/>
          <a:stretch/>
        </p:blipFill>
        <p:spPr>
          <a:xfrm>
            <a:off x="20" y="432"/>
            <a:ext cx="12191980" cy="4244759"/>
          </a:xfrm>
          <a:prstGeom prst="rect">
            <a:avLst/>
          </a:prstGeom>
        </p:spPr>
      </p:pic>
      <p:sp>
        <p:nvSpPr>
          <p:cNvPr id="67" name="Rectangle 67">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9">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u kohatäide 2">
            <a:extLst>
              <a:ext uri="{FF2B5EF4-FFF2-40B4-BE49-F238E27FC236}">
                <a16:creationId xmlns:a16="http://schemas.microsoft.com/office/drawing/2014/main" id="{9A79154A-B0D4-2F96-D963-C57198B607BC}"/>
              </a:ext>
            </a:extLst>
          </p:cNvPr>
          <p:cNvGraphicFramePr>
            <a:graphicFrameLocks noGrp="1"/>
          </p:cNvGraphicFramePr>
          <p:nvPr>
            <p:ph idx="1"/>
            <p:extLst>
              <p:ext uri="{D42A27DB-BD31-4B8C-83A1-F6EECF244321}">
                <p14:modId xmlns:p14="http://schemas.microsoft.com/office/powerpoint/2010/main" val="1115588424"/>
              </p:ext>
            </p:extLst>
          </p:nvPr>
        </p:nvGraphicFramePr>
        <p:xfrm>
          <a:off x="3803515" y="4815191"/>
          <a:ext cx="7931285" cy="1234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18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u kohatäide 4" descr="Pilt, millel on kujutatud rõivad, inimene, õues, puu&#10;&#10;Kirjeldus on genereeritud automaatselt">
            <a:extLst>
              <a:ext uri="{FF2B5EF4-FFF2-40B4-BE49-F238E27FC236}">
                <a16:creationId xmlns:a16="http://schemas.microsoft.com/office/drawing/2014/main" id="{92D9C41A-AB4F-AA8F-CFAF-5709544EE1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923" r="1" b="1"/>
          <a:stretch/>
        </p:blipFill>
        <p:spPr>
          <a:xfrm>
            <a:off x="1147752" y="457200"/>
            <a:ext cx="9896495" cy="5943600"/>
          </a:xfrm>
          <a:prstGeom prst="rect">
            <a:avLst/>
          </a:prstGeom>
        </p:spPr>
      </p:pic>
    </p:spTree>
    <p:extLst>
      <p:ext uri="{BB962C8B-B14F-4D97-AF65-F5344CB8AC3E}">
        <p14:creationId xmlns:p14="http://schemas.microsoft.com/office/powerpoint/2010/main" val="123370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028F2F78-D8F2-8F55-9EB9-DCCE78419EC4}"/>
              </a:ext>
            </a:extLst>
          </p:cNvPr>
          <p:cNvSpPr>
            <a:spLocks noGrp="1"/>
          </p:cNvSpPr>
          <p:nvPr>
            <p:ph type="title"/>
          </p:nvPr>
        </p:nvSpPr>
        <p:spPr>
          <a:xfrm>
            <a:off x="686834" y="2173668"/>
            <a:ext cx="3200400" cy="3441067"/>
          </a:xfrm>
        </p:spPr>
        <p:txBody>
          <a:bodyPr>
            <a:normAutofit/>
          </a:bodyPr>
          <a:lstStyle/>
          <a:p>
            <a:r>
              <a:rPr lang="en-GB" b="1">
                <a:solidFill>
                  <a:srgbClr val="FFFFFF"/>
                </a:solidFill>
              </a:rPr>
              <a:t>Cultural trip to Kihnu island</a:t>
            </a:r>
            <a:endParaRPr lang="et-EE"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u kohatäide 2">
            <a:extLst>
              <a:ext uri="{FF2B5EF4-FFF2-40B4-BE49-F238E27FC236}">
                <a16:creationId xmlns:a16="http://schemas.microsoft.com/office/drawing/2014/main" id="{7D4F1F27-5CAC-1611-DBD1-4B405AEAE8E7}"/>
              </a:ext>
            </a:extLst>
          </p:cNvPr>
          <p:cNvSpPr>
            <a:spLocks noGrp="1"/>
          </p:cNvSpPr>
          <p:nvPr>
            <p:ph idx="1"/>
          </p:nvPr>
        </p:nvSpPr>
        <p:spPr>
          <a:xfrm>
            <a:off x="4447308" y="591344"/>
            <a:ext cx="6906491" cy="5585619"/>
          </a:xfrm>
        </p:spPr>
        <p:txBody>
          <a:bodyPr anchor="ctr">
            <a:normAutofit/>
          </a:bodyPr>
          <a:lstStyle/>
          <a:p>
            <a:r>
              <a:rPr lang="en-US" err="1"/>
              <a:t>Kihnu</a:t>
            </a:r>
            <a:r>
              <a:rPr lang="en-US"/>
              <a:t> Cultural Space was included in UNESCO’s list of Masterpieces of Oral and Intangible Heritage of Humanity in November 2003. In 2008 it was inscribed on the Representative List of the Intangible Cultural Heritage of Humanity.</a:t>
            </a:r>
          </a:p>
          <a:p>
            <a:r>
              <a:rPr lang="en-US" err="1"/>
              <a:t>Kihnu</a:t>
            </a:r>
            <a:r>
              <a:rPr lang="en-US"/>
              <a:t> cultural space consists of </a:t>
            </a:r>
            <a:r>
              <a:rPr lang="en-US" err="1"/>
              <a:t>Kihnu</a:t>
            </a:r>
            <a:r>
              <a:rPr lang="en-US"/>
              <a:t> and </a:t>
            </a:r>
            <a:r>
              <a:rPr lang="en-US" err="1"/>
              <a:t>neighbouring</a:t>
            </a:r>
            <a:r>
              <a:rPr lang="en-US"/>
              <a:t> small island </a:t>
            </a:r>
            <a:r>
              <a:rPr lang="en-US" err="1"/>
              <a:t>Manija</a:t>
            </a:r>
            <a:r>
              <a:rPr lang="en-US"/>
              <a:t>. Its culture, communal lifestyle, local dialect, traditions and music are what make it unique.</a:t>
            </a:r>
          </a:p>
          <a:p>
            <a:r>
              <a:rPr lang="en-US" b="0" i="0">
                <a:effectLst/>
                <a:latin typeface="Söhne"/>
              </a:rPr>
              <a:t>We visited the local museum, church, lighthouse and enjoyed a folklore performance. </a:t>
            </a:r>
            <a:endParaRPr lang="et-EE"/>
          </a:p>
        </p:txBody>
      </p:sp>
    </p:spTree>
    <p:extLst>
      <p:ext uri="{BB962C8B-B14F-4D97-AF65-F5344CB8AC3E}">
        <p14:creationId xmlns:p14="http://schemas.microsoft.com/office/powerpoint/2010/main" val="121310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u kohatäide 4" descr="Folklore performane&#10;">
            <a:extLst>
              <a:ext uri="{FF2B5EF4-FFF2-40B4-BE49-F238E27FC236}">
                <a16:creationId xmlns:a16="http://schemas.microsoft.com/office/drawing/2014/main" id="{BEC5B532-CF77-2320-01E8-A45FE3DCE5A1}"/>
              </a:ext>
              <a:ext uri="{C183D7F6-B498-43B3-948B-1728B52AA6E4}">
                <adec:decorative xmlns:adec="http://schemas.microsoft.com/office/drawing/2017/decorative" val="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218" r="-2" b="15821"/>
          <a:stretch/>
        </p:blipFill>
        <p:spPr>
          <a:xfrm>
            <a:off x="-6588" y="10"/>
            <a:ext cx="12198588" cy="6857990"/>
          </a:xfrm>
          <a:prstGeom prst="rect">
            <a:avLst/>
          </a:prstGeom>
        </p:spPr>
      </p:pic>
    </p:spTree>
    <p:extLst>
      <p:ext uri="{BB962C8B-B14F-4D97-AF65-F5344CB8AC3E}">
        <p14:creationId xmlns:p14="http://schemas.microsoft.com/office/powerpoint/2010/main" val="377319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u kohatäide 4" descr="Pilt, millel on kujutatud rõivad, taevas, õues, inimene&#10;&#10;Kirjeldus on genereeritud automaatselt">
            <a:extLst>
              <a:ext uri="{FF2B5EF4-FFF2-40B4-BE49-F238E27FC236}">
                <a16:creationId xmlns:a16="http://schemas.microsoft.com/office/drawing/2014/main" id="{F12DE64B-EC78-0533-0814-B7B4F7A5BB7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1094" r="36719"/>
          <a:stretch/>
        </p:blipFill>
        <p:spPr>
          <a:xfrm rot="5400000">
            <a:off x="2666987" y="-2667009"/>
            <a:ext cx="6858022" cy="12191997"/>
          </a:xfrm>
          <a:prstGeom prst="rect">
            <a:avLst/>
          </a:prstGeom>
        </p:spPr>
      </p:pic>
      <p:sp>
        <p:nvSpPr>
          <p:cNvPr id="55" name="Rectangle 46">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24CA1969-A179-B82A-73A8-CCC68EC531C5}"/>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a:solidFill>
                  <a:srgbClr val="FFFFFF"/>
                </a:solidFill>
              </a:rPr>
              <a:t>Driving around like a local in a truck bed</a:t>
            </a:r>
          </a:p>
        </p:txBody>
      </p:sp>
      <p:sp>
        <p:nvSpPr>
          <p:cNvPr id="56" name="Rectangle 48">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0">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2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u kohatäide 4" descr="Pilt, millel on kujutatud õues, maja, taim, muru&#10;&#10;Kirjeldus on genereeritud automaatselt">
            <a:extLst>
              <a:ext uri="{FF2B5EF4-FFF2-40B4-BE49-F238E27FC236}">
                <a16:creationId xmlns:a16="http://schemas.microsoft.com/office/drawing/2014/main" id="{D5777935-AFFB-373E-C731-912AE10ED9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418" r="7539"/>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8E1D7A77-B5CE-0D34-6D57-9C18B6E68FC6}"/>
              </a:ext>
            </a:extLst>
          </p:cNvPr>
          <p:cNvSpPr txBox="1"/>
          <p:nvPr/>
        </p:nvSpPr>
        <p:spPr>
          <a:xfrm>
            <a:off x="812586" y="5810606"/>
            <a:ext cx="11063003" cy="646331"/>
          </a:xfrm>
          <a:prstGeom prst="rect">
            <a:avLst/>
          </a:prstGeom>
          <a:noFill/>
        </p:spPr>
        <p:txBody>
          <a:bodyPr wrap="square" rtlCol="0">
            <a:spAutoFit/>
          </a:bodyPr>
          <a:lstStyle/>
          <a:p>
            <a:r>
              <a:rPr lang="en-GB" sz="3600" b="1">
                <a:solidFill>
                  <a:schemeClr val="bg1"/>
                </a:solidFill>
              </a:rPr>
              <a:t>Erasmus+ project partners in front of the local museum</a:t>
            </a:r>
            <a:endParaRPr lang="et-EE" sz="3600" b="1">
              <a:solidFill>
                <a:schemeClr val="bg1"/>
              </a:solidFill>
            </a:endParaRPr>
          </a:p>
        </p:txBody>
      </p:sp>
    </p:spTree>
    <p:extLst>
      <p:ext uri="{BB962C8B-B14F-4D97-AF65-F5344CB8AC3E}">
        <p14:creationId xmlns:p14="http://schemas.microsoft.com/office/powerpoint/2010/main" val="584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isu kohatäide 4" descr="Pilt, millel on kujutatud toas, sein, Kontorihoone, mööbel&#10;&#10;Kirjeldus on genereeritud automaatselt">
            <a:extLst>
              <a:ext uri="{FF2B5EF4-FFF2-40B4-BE49-F238E27FC236}">
                <a16:creationId xmlns:a16="http://schemas.microsoft.com/office/drawing/2014/main" id="{2D1C5EC6-A0D6-FF5B-2E20-B3A9C8C3903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973" b="304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D97AB61-23F0-CA53-8BA8-21E05EE8EB6F}"/>
              </a:ext>
            </a:extLst>
          </p:cNvPr>
          <p:cNvSpPr txBox="1"/>
          <p:nvPr/>
        </p:nvSpPr>
        <p:spPr>
          <a:xfrm>
            <a:off x="3777585" y="5581473"/>
            <a:ext cx="5038928" cy="707886"/>
          </a:xfrm>
          <a:prstGeom prst="rect">
            <a:avLst/>
          </a:prstGeom>
          <a:noFill/>
        </p:spPr>
        <p:txBody>
          <a:bodyPr wrap="square" rtlCol="0">
            <a:spAutoFit/>
          </a:bodyPr>
          <a:lstStyle/>
          <a:p>
            <a:r>
              <a:rPr lang="en-GB" sz="4000" b="1">
                <a:solidFill>
                  <a:schemeClr val="bg1"/>
                </a:solidFill>
              </a:rPr>
              <a:t>Start of the meeting</a:t>
            </a:r>
            <a:endParaRPr lang="et-EE" sz="4000" b="1">
              <a:solidFill>
                <a:schemeClr val="bg1"/>
              </a:solidFill>
            </a:endParaRPr>
          </a:p>
        </p:txBody>
      </p:sp>
    </p:spTree>
    <p:extLst>
      <p:ext uri="{BB962C8B-B14F-4D97-AF65-F5344CB8AC3E}">
        <p14:creationId xmlns:p14="http://schemas.microsoft.com/office/powerpoint/2010/main" val="24672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B0926EF-9636-AB5D-6E59-BBC80926ACB1}"/>
              </a:ext>
            </a:extLst>
          </p:cNvPr>
          <p:cNvSpPr>
            <a:spLocks noGrp="1"/>
          </p:cNvSpPr>
          <p:nvPr>
            <p:ph idx="1"/>
          </p:nvPr>
        </p:nvSpPr>
        <p:spPr>
          <a:xfrm>
            <a:off x="640080" y="2872899"/>
            <a:ext cx="4243589" cy="887185"/>
          </a:xfrm>
        </p:spPr>
        <p:txBody>
          <a:bodyPr vert="horz" lIns="91440" tIns="45720" rIns="91440" bIns="45720" rtlCol="0" anchor="t">
            <a:normAutofit/>
          </a:bodyPr>
          <a:lstStyle/>
          <a:p>
            <a:pPr marL="0" indent="0">
              <a:buNone/>
            </a:pPr>
            <a:r>
              <a:rPr lang="en-US" b="1"/>
              <a:t>Start of the Pärnu city tour</a:t>
            </a:r>
          </a:p>
        </p:txBody>
      </p:sp>
      <p:pic>
        <p:nvPicPr>
          <p:cNvPr id="5" name="Sisu kohatäide 4" descr="Pilt, millel on kujutatud rõivad, õues, inimene, ehitis&#10;&#10;Kirjeldus on genereeritud automaatselt">
            <a:extLst>
              <a:ext uri="{FF2B5EF4-FFF2-40B4-BE49-F238E27FC236}">
                <a16:creationId xmlns:a16="http://schemas.microsoft.com/office/drawing/2014/main" id="{0272638A-6532-9872-7E78-88FED0696003}"/>
              </a:ext>
            </a:extLst>
          </p:cNvPr>
          <p:cNvPicPr>
            <a:picLocks noChangeAspect="1"/>
          </p:cNvPicPr>
          <p:nvPr/>
        </p:nvPicPr>
        <p:blipFill rotWithShape="1">
          <a:blip r:embed="rId2">
            <a:extLst>
              <a:ext uri="{28A0092B-C50C-407E-A947-70E740481C1C}">
                <a14:useLocalDpi xmlns:a14="http://schemas.microsoft.com/office/drawing/2010/main" val="0"/>
              </a:ext>
            </a:extLst>
          </a:blip>
          <a:srcRect l="7188" r="175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3018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u kohatäide 4" descr="Pilt, millel on kujutatud toas, sein, tegevuskoht, lagi&#10;&#10;Kirjeldus on genereeritud automaatselt">
            <a:extLst>
              <a:ext uri="{FF2B5EF4-FFF2-40B4-BE49-F238E27FC236}">
                <a16:creationId xmlns:a16="http://schemas.microsoft.com/office/drawing/2014/main" id="{17EDBFCF-AEE0-EACF-1611-0300DE359E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631" b="7384"/>
          <a:stretch/>
        </p:blipFill>
        <p:spPr>
          <a:xfrm>
            <a:off x="811745" y="457200"/>
            <a:ext cx="10568510" cy="5943600"/>
          </a:xfrm>
          <a:prstGeom prst="rect">
            <a:avLst/>
          </a:prstGeom>
        </p:spPr>
      </p:pic>
    </p:spTree>
    <p:extLst>
      <p:ext uri="{BB962C8B-B14F-4D97-AF65-F5344CB8AC3E}">
        <p14:creationId xmlns:p14="http://schemas.microsoft.com/office/powerpoint/2010/main" val="152629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5CCD9685-9248-F131-655D-0DD3C8CE0E1B}"/>
              </a:ext>
            </a:extLst>
          </p:cNvPr>
          <p:cNvSpPr>
            <a:spLocks noGrp="1"/>
          </p:cNvSpPr>
          <p:nvPr>
            <p:ph type="title"/>
          </p:nvPr>
        </p:nvSpPr>
        <p:spPr>
          <a:xfrm>
            <a:off x="635000" y="640823"/>
            <a:ext cx="3418659" cy="5583148"/>
          </a:xfrm>
        </p:spPr>
        <p:txBody>
          <a:bodyPr anchor="ctr">
            <a:normAutofit/>
          </a:bodyPr>
          <a:lstStyle/>
          <a:p>
            <a:r>
              <a:rPr lang="en-US" sz="4800">
                <a:latin typeface="Söhne"/>
              </a:rPr>
              <a:t>Study </a:t>
            </a:r>
            <a:r>
              <a:rPr lang="en-US">
                <a:latin typeface="Söhne"/>
              </a:rPr>
              <a:t>visit</a:t>
            </a:r>
            <a:r>
              <a:rPr lang="en-US" sz="4800">
                <a:latin typeface="Söhne"/>
              </a:rPr>
              <a:t> to Psychiatry</a:t>
            </a:r>
            <a:r>
              <a:rPr lang="en-US" sz="4800" b="0" i="0">
                <a:effectLst/>
                <a:latin typeface="Söhne"/>
              </a:rPr>
              <a:t> Day Center of Pärnu Hospital</a:t>
            </a:r>
            <a:endParaRPr lang="et-EE" sz="480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u kohatäide 2">
            <a:extLst>
              <a:ext uri="{FF2B5EF4-FFF2-40B4-BE49-F238E27FC236}">
                <a16:creationId xmlns:a16="http://schemas.microsoft.com/office/drawing/2014/main" id="{846F0C73-DD63-AEB2-F820-4AFB5271C3A7}"/>
              </a:ext>
            </a:extLst>
          </p:cNvPr>
          <p:cNvGraphicFramePr>
            <a:graphicFrameLocks noGrp="1"/>
          </p:cNvGraphicFramePr>
          <p:nvPr>
            <p:ph idx="1"/>
            <p:extLst>
              <p:ext uri="{D42A27DB-BD31-4B8C-83A1-F6EECF244321}">
                <p14:modId xmlns:p14="http://schemas.microsoft.com/office/powerpoint/2010/main" val="11156356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95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isu kohatäide 6" descr="Sports Day for people with special needs">
            <a:extLst>
              <a:ext uri="{FF2B5EF4-FFF2-40B4-BE49-F238E27FC236}">
                <a16:creationId xmlns:a16="http://schemas.microsoft.com/office/drawing/2014/main" id="{CDD45A72-16BA-789E-D033-671B36D7FB16}"/>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10686" r="9314"/>
          <a:stretch/>
        </p:blipFill>
        <p:spPr>
          <a:xfrm>
            <a:off x="20" y="10"/>
            <a:ext cx="12191980" cy="6857990"/>
          </a:xfrm>
          <a:prstGeom prst="rect">
            <a:avLst/>
          </a:prstGeom>
        </p:spPr>
      </p:pic>
      <p:sp>
        <p:nvSpPr>
          <p:cNvPr id="65" name="Rectangle 6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0CBEEE60-6436-3210-08ED-A749058DBD9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Sports day for people with special needs</a:t>
            </a:r>
            <a:endParaRPr lang="en-US" sz="3600" b="1">
              <a:solidFill>
                <a:schemeClr val="tx1">
                  <a:lumMod val="85000"/>
                  <a:lumOff val="15000"/>
                </a:schemeClr>
              </a:solidFill>
              <a:cs typeface="Calibri Light"/>
            </a:endParaRPr>
          </a:p>
        </p:txBody>
      </p:sp>
      <p:cxnSp>
        <p:nvCxnSpPr>
          <p:cNvPr id="67" name="Straight Connector 6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6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6">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8">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isu kohatäide 6" descr="Pilt, millel on kujutatud inimene, õues, taevas, jalatsid&#10;&#10;Kirjeldus on genereeritud automaatselt">
            <a:extLst>
              <a:ext uri="{FF2B5EF4-FFF2-40B4-BE49-F238E27FC236}">
                <a16:creationId xmlns:a16="http://schemas.microsoft.com/office/drawing/2014/main" id="{6EEB0915-571E-7553-16DB-8F58AA6133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523" r="-1" b="34209"/>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47" name="Pealkiri 1">
            <a:extLst>
              <a:ext uri="{FF2B5EF4-FFF2-40B4-BE49-F238E27FC236}">
                <a16:creationId xmlns:a16="http://schemas.microsoft.com/office/drawing/2014/main" id="{CA747A46-9855-5C5A-051C-610F097A4340}"/>
              </a:ext>
            </a:extLst>
          </p:cNvPr>
          <p:cNvSpPr>
            <a:spLocks noGrp="1"/>
          </p:cNvSpPr>
          <p:nvPr>
            <p:ph type="title"/>
          </p:nvPr>
        </p:nvSpPr>
        <p:spPr>
          <a:xfrm>
            <a:off x="174236" y="2486621"/>
            <a:ext cx="3544324" cy="3832899"/>
          </a:xfrm>
        </p:spPr>
        <p:txBody>
          <a:bodyPr vert="horz" lIns="91440" tIns="45720" rIns="91440" bIns="45720" rtlCol="0" anchor="b">
            <a:normAutofit/>
          </a:bodyPr>
          <a:lstStyle/>
          <a:p>
            <a:pPr algn="ctr"/>
            <a:r>
              <a:rPr lang="en-US" sz="3600" b="1">
                <a:solidFill>
                  <a:schemeClr val="tx1">
                    <a:lumMod val="85000"/>
                    <a:lumOff val="15000"/>
                  </a:schemeClr>
                </a:solidFill>
              </a:rPr>
              <a:t>Victorious Day Center clients  after the sports day </a:t>
            </a:r>
            <a:endParaRPr lang="en-US" sz="3600" b="1">
              <a:solidFill>
                <a:schemeClr val="tx1">
                  <a:lumMod val="85000"/>
                  <a:lumOff val="15000"/>
                </a:schemeClr>
              </a:solidFill>
              <a:cs typeface="Calibri Light" panose="020F0302020204030204"/>
            </a:endParaRPr>
          </a:p>
        </p:txBody>
      </p:sp>
    </p:spTree>
    <p:extLst>
      <p:ext uri="{BB962C8B-B14F-4D97-AF65-F5344CB8AC3E}">
        <p14:creationId xmlns:p14="http://schemas.microsoft.com/office/powerpoint/2010/main" val="297993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AECB9058-2D98-030C-A262-923CB7B9EF11}"/>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Söhne"/>
              </a:rPr>
              <a:t>Study visit to </a:t>
            </a:r>
            <a:r>
              <a:rPr lang="en-US" b="0" i="0">
                <a:solidFill>
                  <a:srgbClr val="FFFFFF"/>
                </a:solidFill>
                <a:effectLst/>
                <a:latin typeface="Söhne"/>
              </a:rPr>
              <a:t>Children and Youth Mental Health Support Center</a:t>
            </a:r>
            <a:endParaRPr lang="et-E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u kohatäide 2">
            <a:extLst>
              <a:ext uri="{FF2B5EF4-FFF2-40B4-BE49-F238E27FC236}">
                <a16:creationId xmlns:a16="http://schemas.microsoft.com/office/drawing/2014/main" id="{9D06C85C-EEF5-27EE-EC66-CB22CF67B147}"/>
              </a:ext>
            </a:extLst>
          </p:cNvPr>
          <p:cNvSpPr>
            <a:spLocks noGrp="1"/>
          </p:cNvSpPr>
          <p:nvPr>
            <p:ph idx="1"/>
          </p:nvPr>
        </p:nvSpPr>
        <p:spPr>
          <a:xfrm>
            <a:off x="4447308" y="591344"/>
            <a:ext cx="6906491" cy="5585619"/>
          </a:xfrm>
        </p:spPr>
        <p:txBody>
          <a:bodyPr anchor="ctr">
            <a:normAutofit/>
          </a:bodyPr>
          <a:lstStyle/>
          <a:p>
            <a:r>
              <a:rPr lang="en-US" sz="2000" b="0" i="0">
                <a:effectLst/>
                <a:latin typeface="Söhne"/>
              </a:rPr>
              <a:t>The main service is psychological counseling and supportive therapies for children and adolescents of various ages, as well as for parents.</a:t>
            </a:r>
          </a:p>
          <a:p>
            <a:r>
              <a:rPr lang="en-US" sz="2000" b="0" i="0">
                <a:effectLst/>
                <a:latin typeface="Söhne"/>
              </a:rPr>
              <a:t>Residents of Pärnu County can turn to the center; the services are funded through Pärnu City and the </a:t>
            </a:r>
            <a:r>
              <a:rPr lang="en-US" sz="2000">
                <a:latin typeface="Söhne"/>
              </a:rPr>
              <a:t>Pärnu County Municipalities</a:t>
            </a:r>
            <a:r>
              <a:rPr lang="en-US" sz="2000" b="0" i="0">
                <a:effectLst/>
                <a:latin typeface="Söhne"/>
              </a:rPr>
              <a:t> Union</a:t>
            </a:r>
            <a:r>
              <a:rPr lang="en-US" sz="2000">
                <a:latin typeface="Söhne"/>
              </a:rPr>
              <a:t>.</a:t>
            </a:r>
          </a:p>
          <a:p>
            <a:r>
              <a:rPr lang="en-US" sz="2000" b="0" i="0">
                <a:effectLst/>
                <a:latin typeface="Söhne"/>
              </a:rPr>
              <a:t>The services of the center are free of charge for residents of </a:t>
            </a:r>
            <a:r>
              <a:rPr lang="en-US" sz="2000">
                <a:latin typeface="Söhne"/>
              </a:rPr>
              <a:t>Pärnu County</a:t>
            </a:r>
            <a:r>
              <a:rPr lang="en-US" sz="2000" b="0" i="0">
                <a:effectLst/>
                <a:latin typeface="Söhne"/>
              </a:rPr>
              <a:t> and Pärnu City.</a:t>
            </a:r>
          </a:p>
          <a:p>
            <a:r>
              <a:rPr lang="en-US" sz="2000" b="0" i="0">
                <a:effectLst/>
                <a:latin typeface="Söhne"/>
              </a:rPr>
              <a:t>No referral, disability confirmation, rehabilitation plan, or referral from another institution is required for seeking assistance</a:t>
            </a:r>
            <a:r>
              <a:rPr lang="en-US" sz="2000">
                <a:latin typeface="Söhne"/>
              </a:rPr>
              <a:t>.</a:t>
            </a:r>
          </a:p>
          <a:p>
            <a:r>
              <a:rPr lang="en-US" sz="2000" b="0" i="0">
                <a:effectLst/>
                <a:latin typeface="Söhne"/>
              </a:rPr>
              <a:t>However, Pärnu City child protection workers guide and collaborate with families in need of counseling, directing them to access the services</a:t>
            </a:r>
          </a:p>
          <a:p>
            <a:r>
              <a:rPr lang="en-US" sz="2000" b="0" i="0">
                <a:effectLst/>
                <a:latin typeface="Söhne"/>
              </a:rPr>
              <a:t>If the issue requires medical intervention, assistance can also be obtained from the psychiatric clinic (it is located nearby).</a:t>
            </a:r>
            <a:endParaRPr lang="et-EE" sz="2000"/>
          </a:p>
        </p:txBody>
      </p:sp>
    </p:spTree>
    <p:extLst>
      <p:ext uri="{BB962C8B-B14F-4D97-AF65-F5344CB8AC3E}">
        <p14:creationId xmlns:p14="http://schemas.microsoft.com/office/powerpoint/2010/main" val="1179044606"/>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Laiekraan</PresentationFormat>
  <Paragraphs>46</Paragraphs>
  <Slides>24</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24</vt:i4>
      </vt:variant>
    </vt:vector>
  </HeadingPairs>
  <TitlesOfParts>
    <vt:vector size="30" baseType="lpstr">
      <vt:lpstr>Meiryo</vt:lpstr>
      <vt:lpstr>Arial</vt:lpstr>
      <vt:lpstr>Calibri</vt:lpstr>
      <vt:lpstr>Calibri Light</vt:lpstr>
      <vt:lpstr>Söhne</vt:lpstr>
      <vt:lpstr>Office'i kujundus</vt:lpstr>
      <vt:lpstr>Erasmus+ IMPROVING MUNICIPAL SERVICES IN THE FIELD OF CULTURE, ART, SPORTS FOR PEOPLE WITH DISABILITIES  Meeting in Pärnu august 2023</vt:lpstr>
      <vt:lpstr>Pärnu</vt:lpstr>
      <vt:lpstr>PowerPointi esitlus</vt:lpstr>
      <vt:lpstr>PowerPointi esitlus</vt:lpstr>
      <vt:lpstr>PowerPointi esitlus</vt:lpstr>
      <vt:lpstr>Study visit to Psychiatry Day Center of Pärnu Hospital</vt:lpstr>
      <vt:lpstr>Sports day for people with special needs</vt:lpstr>
      <vt:lpstr>Victorious Day Center clients  after the sports day </vt:lpstr>
      <vt:lpstr>Study visit to Children and Youth Mental Health Support Center</vt:lpstr>
      <vt:lpstr>PowerPointi esitlus</vt:lpstr>
      <vt:lpstr>PowerPointi esitlus</vt:lpstr>
      <vt:lpstr>Study visit to  Pärnu Päikese  School for children with special needs  (Pärnu Sun School)</vt:lpstr>
      <vt:lpstr>Partners from the ERASMUS+ project visiting the school</vt:lpstr>
      <vt:lpstr>The Grossing</vt:lpstr>
      <vt:lpstr>PowerPointi esitlus</vt:lpstr>
      <vt:lpstr>PowerPointi esitlus</vt:lpstr>
      <vt:lpstr>Päikese School playground</vt:lpstr>
      <vt:lpstr>PowerPointi esitlus</vt:lpstr>
      <vt:lpstr>PowerPointi esitlus</vt:lpstr>
      <vt:lpstr>PowerPointi esitlus</vt:lpstr>
      <vt:lpstr>Cultural trip to Kihnu island</vt:lpstr>
      <vt:lpstr>PowerPointi esitlus</vt:lpstr>
      <vt:lpstr>Driving around like a local in a truck bed</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IMPROVING MUNICIPAL SERVICES IN THE FIELD OF CULTURE, ART, SPORTS FOR PEOPLE WITH DISABILITIES  Meeting in Pärnu august 2023</dc:title>
  <dc:creator>Triin Tillart</dc:creator>
  <cp:lastModifiedBy>Gerli Kõiv</cp:lastModifiedBy>
  <cp:revision>3</cp:revision>
  <dcterms:created xsi:type="dcterms:W3CDTF">2023-12-07T08:15:44Z</dcterms:created>
  <dcterms:modified xsi:type="dcterms:W3CDTF">2023-12-07T15:17:41Z</dcterms:modified>
</cp:coreProperties>
</file>