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6" r:id="rId2"/>
    <p:sldId id="256" r:id="rId3"/>
    <p:sldId id="257" r:id="rId4"/>
    <p:sldId id="258" r:id="rId5"/>
    <p:sldId id="259" r:id="rId6"/>
    <p:sldId id="260" r:id="rId7"/>
    <p:sldId id="261" r:id="rId8"/>
    <p:sldId id="262" r:id="rId9"/>
    <p:sldId id="263" r:id="rId10"/>
    <p:sldId id="264" r:id="rId11"/>
    <p:sldId id="265"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0" d="100"/>
          <a:sy n="90" d="100"/>
        </p:scale>
        <p:origin x="64"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29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2" y="0"/>
            <a:ext cx="14630400" cy="8229600"/>
          </a:xfrm>
          <a:prstGeom prst="rect">
            <a:avLst/>
          </a:prstGeom>
          <a:solidFill>
            <a:srgbClr val="0A081B">
              <a:alpha val="75000"/>
            </a:srgbClr>
          </a:solidFill>
          <a:ln/>
        </p:spPr>
        <p:txBody>
          <a:bodyPr/>
          <a:lstStyle/>
          <a:p>
            <a:endParaRPr lang="tr-TR"/>
          </a:p>
        </p:txBody>
      </p:sp>
      <p:sp>
        <p:nvSpPr>
          <p:cNvPr id="4" name="Text 1"/>
          <p:cNvSpPr/>
          <p:nvPr/>
        </p:nvSpPr>
        <p:spPr>
          <a:xfrm>
            <a:off x="2091905" y="868988"/>
            <a:ext cx="10446583" cy="2777490"/>
          </a:xfrm>
          <a:prstGeom prst="rect">
            <a:avLst/>
          </a:prstGeom>
          <a:noFill/>
          <a:ln/>
        </p:spPr>
        <p:txBody>
          <a:bodyPr wrap="square" rtlCol="0" anchor="t"/>
          <a:lstStyle/>
          <a:p>
            <a:pPr marL="0" indent="0" algn="ctr">
              <a:lnSpc>
                <a:spcPts val="5468"/>
              </a:lnSpc>
              <a:buNone/>
            </a:pPr>
            <a:r>
              <a:rPr lang="en-US" sz="4374" b="1" dirty="0">
                <a:solidFill>
                  <a:srgbClr val="F0FCFF"/>
                </a:solidFill>
                <a:latin typeface="Spline Sans" pitchFamily="34" charset="0"/>
                <a:ea typeface="Spline Sans" pitchFamily="34" charset="-122"/>
                <a:cs typeface="Spline Sans" pitchFamily="34" charset="-120"/>
              </a:rPr>
              <a:t>IMPROVING MUNICIPAL SERVICES IN THE FIELD OF CULTURE, ART, SPORTS FOR PEOPLE WITH DISABILITIES</a:t>
            </a:r>
            <a:endParaRPr lang="en-US" sz="4374" dirty="0"/>
          </a:p>
        </p:txBody>
      </p:sp>
      <p:sp>
        <p:nvSpPr>
          <p:cNvPr id="5" name="Text 2"/>
          <p:cNvSpPr/>
          <p:nvPr/>
        </p:nvSpPr>
        <p:spPr>
          <a:xfrm>
            <a:off x="2624376" y="3645420"/>
            <a:ext cx="9381649" cy="355402"/>
          </a:xfrm>
          <a:prstGeom prst="rect">
            <a:avLst/>
          </a:prstGeom>
          <a:noFill/>
          <a:ln/>
        </p:spPr>
        <p:txBody>
          <a:bodyPr wrap="none" rtlCol="0" anchor="t"/>
          <a:lstStyle/>
          <a:p>
            <a:pPr marL="0" indent="0" algn="ctr">
              <a:lnSpc>
                <a:spcPts val="2799"/>
              </a:lnSpc>
              <a:buNone/>
            </a:pPr>
            <a:r>
              <a:rPr lang="en-US" sz="2400" b="1" dirty="0">
                <a:solidFill>
                  <a:srgbClr val="E0E4E6"/>
                </a:solidFill>
                <a:latin typeface="Barlow" pitchFamily="34" charset="0"/>
                <a:ea typeface="Barlow" pitchFamily="34" charset="-122"/>
                <a:cs typeface="Barlow" pitchFamily="34" charset="-120"/>
              </a:rPr>
              <a:t>2021-1-EL01-KA220-ADU-000026409</a:t>
            </a:r>
            <a:endParaRPr lang="en-US" sz="2400" b="1" dirty="0"/>
          </a:p>
        </p:txBody>
      </p:sp>
      <p:sp>
        <p:nvSpPr>
          <p:cNvPr id="6" name="Text 3"/>
          <p:cNvSpPr/>
          <p:nvPr/>
        </p:nvSpPr>
        <p:spPr>
          <a:xfrm>
            <a:off x="2624376" y="5850612"/>
            <a:ext cx="9381649" cy="355402"/>
          </a:xfrm>
          <a:prstGeom prst="rect">
            <a:avLst/>
          </a:prstGeom>
          <a:noFill/>
          <a:ln/>
        </p:spPr>
        <p:txBody>
          <a:bodyPr wrap="none" rtlCol="0" anchor="t"/>
          <a:lstStyle/>
          <a:p>
            <a:pPr marL="0" indent="0">
              <a:lnSpc>
                <a:spcPts val="2799"/>
              </a:lnSpc>
              <a:buNone/>
            </a:pPr>
            <a:endParaRPr lang="en-US" sz="1750" dirty="0"/>
          </a:p>
        </p:txBody>
      </p:sp>
      <p:sp>
        <p:nvSpPr>
          <p:cNvPr id="8" name="Text 2">
            <a:extLst>
              <a:ext uri="{FF2B5EF4-FFF2-40B4-BE49-F238E27FC236}">
                <a16:creationId xmlns:a16="http://schemas.microsoft.com/office/drawing/2014/main" id="{7F96C128-F39D-F94F-639C-C10E2E873EF5}"/>
              </a:ext>
            </a:extLst>
          </p:cNvPr>
          <p:cNvSpPr/>
          <p:nvPr/>
        </p:nvSpPr>
        <p:spPr>
          <a:xfrm>
            <a:off x="1542554" y="4882799"/>
            <a:ext cx="11545284" cy="741298"/>
          </a:xfrm>
          <a:prstGeom prst="rect">
            <a:avLst/>
          </a:prstGeom>
          <a:noFill/>
          <a:ln/>
        </p:spPr>
        <p:txBody>
          <a:bodyPr wrap="none" rtlCol="0" anchor="t"/>
          <a:lstStyle/>
          <a:p>
            <a:pPr algn="l"/>
            <a:r>
              <a:rPr lang="en-US" sz="2200" b="1" i="0" u="none" strike="noStrike" baseline="0" dirty="0">
                <a:solidFill>
                  <a:srgbClr val="FFFFFF"/>
                </a:solidFill>
                <a:latin typeface="FreeSansBold"/>
              </a:rPr>
              <a:t>Activity Details</a:t>
            </a:r>
            <a:r>
              <a:rPr lang="tr-TR" sz="2200" b="1" i="0" u="none" strike="noStrike" baseline="0" dirty="0">
                <a:solidFill>
                  <a:srgbClr val="FFFFFF"/>
                </a:solidFill>
                <a:latin typeface="FreeSansBold"/>
              </a:rPr>
              <a:t>:</a:t>
            </a:r>
            <a:r>
              <a:rPr lang="en-US" sz="2200" b="1" i="0" u="none" strike="noStrike" baseline="0" dirty="0">
                <a:solidFill>
                  <a:srgbClr val="FFFFFF"/>
                </a:solidFill>
                <a:latin typeface="FreeSansBold"/>
              </a:rPr>
              <a:t> (IMPROVEMENT OF CULTURE AND ARTS SERVICES / COMPETENT STAFF</a:t>
            </a:r>
            <a:r>
              <a:rPr lang="tr-TR" sz="2200" b="1" i="0" u="none" strike="noStrike" baseline="0" dirty="0">
                <a:solidFill>
                  <a:srgbClr val="FFFFFF"/>
                </a:solidFill>
                <a:latin typeface="FreeSansBold"/>
              </a:rPr>
              <a:t> TRAINING)</a:t>
            </a:r>
          </a:p>
          <a:p>
            <a:pPr algn="ctr"/>
            <a:r>
              <a:rPr lang="tr-TR" sz="2200" b="1" dirty="0" err="1">
                <a:solidFill>
                  <a:srgbClr val="FFFFFF"/>
                </a:solidFill>
                <a:latin typeface="FreeSansBold"/>
              </a:rPr>
              <a:t>Turkey</a:t>
            </a:r>
            <a:r>
              <a:rPr lang="tr-TR" sz="2200" b="1" dirty="0">
                <a:solidFill>
                  <a:srgbClr val="FFFFFF"/>
                </a:solidFill>
                <a:latin typeface="FreeSansBold"/>
              </a:rPr>
              <a:t> - Antalya</a:t>
            </a:r>
            <a:endParaRPr lang="en-US" sz="2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2" name="Shape 1">
            <a:extLst>
              <a:ext uri="{FF2B5EF4-FFF2-40B4-BE49-F238E27FC236}">
                <a16:creationId xmlns:a16="http://schemas.microsoft.com/office/drawing/2014/main" id="{25112722-9B1C-1AA1-8DF8-5D196E1D540B}"/>
              </a:ext>
            </a:extLst>
          </p:cNvPr>
          <p:cNvSpPr/>
          <p:nvPr/>
        </p:nvSpPr>
        <p:spPr>
          <a:xfrm>
            <a:off x="0" y="-2619"/>
            <a:ext cx="14630400" cy="8229600"/>
          </a:xfrm>
          <a:prstGeom prst="rect">
            <a:avLst/>
          </a:prstGeom>
          <a:solidFill>
            <a:srgbClr val="0A081B">
              <a:alpha val="80000"/>
            </a:srgbClr>
          </a:solidFill>
          <a:ln/>
        </p:spPr>
        <p:txBody>
          <a:bodyPr/>
          <a:lstStyle/>
          <a:p>
            <a:endParaRPr lang="tr-TR"/>
          </a:p>
        </p:txBody>
      </p:sp>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219"/>
          </a:xfrm>
          <a:prstGeom prst="rect">
            <a:avLst/>
          </a:prstGeom>
          <a:solidFill>
            <a:srgbClr val="0A081B">
              <a:alpha val="75000"/>
            </a:srgbClr>
          </a:solidFill>
          <a:ln/>
        </p:spPr>
        <p:txBody>
          <a:bodyPr/>
          <a:lstStyle/>
          <a:p>
            <a:endParaRPr lang="tr-TR"/>
          </a:p>
        </p:txBody>
      </p:sp>
      <p:sp>
        <p:nvSpPr>
          <p:cNvPr id="4" name="Text 1"/>
          <p:cNvSpPr/>
          <p:nvPr/>
        </p:nvSpPr>
        <p:spPr>
          <a:xfrm>
            <a:off x="3029069" y="558284"/>
            <a:ext cx="8572143" cy="1268730"/>
          </a:xfrm>
          <a:prstGeom prst="rect">
            <a:avLst/>
          </a:prstGeom>
          <a:noFill/>
          <a:ln/>
        </p:spPr>
        <p:txBody>
          <a:bodyPr wrap="square" rtlCol="0" anchor="t"/>
          <a:lstStyle/>
          <a:p>
            <a:pPr marL="0" indent="0">
              <a:lnSpc>
                <a:spcPts val="4996"/>
              </a:lnSpc>
              <a:buNone/>
            </a:pPr>
            <a:r>
              <a:rPr lang="en-US" sz="3997" b="1" dirty="0">
                <a:solidFill>
                  <a:srgbClr val="F0FCFF"/>
                </a:solidFill>
                <a:latin typeface="Spline Sans" pitchFamily="34" charset="0"/>
                <a:ea typeface="Spline Sans" pitchFamily="34" charset="-122"/>
                <a:cs typeface="Spline Sans" pitchFamily="34" charset="-120"/>
              </a:rPr>
              <a:t>Collaboration and Partnerships for Inclusive Programs</a:t>
            </a:r>
            <a:endParaRPr lang="en-US" sz="3997" dirty="0"/>
          </a:p>
        </p:txBody>
      </p:sp>
      <p:sp>
        <p:nvSpPr>
          <p:cNvPr id="5" name="Shape 2"/>
          <p:cNvSpPr/>
          <p:nvPr/>
        </p:nvSpPr>
        <p:spPr>
          <a:xfrm>
            <a:off x="3029069" y="2233017"/>
            <a:ext cx="1914644" cy="1183243"/>
          </a:xfrm>
          <a:prstGeom prst="roundRect">
            <a:avLst>
              <a:gd name="adj" fmla="val 30885"/>
            </a:avLst>
          </a:prstGeom>
          <a:noFill/>
          <a:ln w="22860">
            <a:solidFill>
              <a:srgbClr val="16FFBB"/>
            </a:solidFill>
            <a:prstDash val="solid"/>
          </a:ln>
        </p:spPr>
        <p:txBody>
          <a:bodyPr/>
          <a:lstStyle/>
          <a:p>
            <a:endParaRPr lang="tr-TR"/>
          </a:p>
        </p:txBody>
      </p:sp>
      <p:pic>
        <p:nvPicPr>
          <p:cNvPr id="6" name="Image 1" descr="preencoded.png"/>
          <p:cNvPicPr>
            <a:picLocks noChangeAspect="1"/>
          </p:cNvPicPr>
          <p:nvPr/>
        </p:nvPicPr>
        <p:blipFill>
          <a:blip r:embed="rId4"/>
          <a:stretch>
            <a:fillRect/>
          </a:stretch>
        </p:blipFill>
        <p:spPr>
          <a:xfrm>
            <a:off x="3051929" y="2255877"/>
            <a:ext cx="1868924" cy="1137523"/>
          </a:xfrm>
          <a:prstGeom prst="rect">
            <a:avLst/>
          </a:prstGeom>
        </p:spPr>
      </p:pic>
      <p:sp>
        <p:nvSpPr>
          <p:cNvPr id="7" name="Text 3"/>
          <p:cNvSpPr/>
          <p:nvPr/>
        </p:nvSpPr>
        <p:spPr>
          <a:xfrm>
            <a:off x="3029069" y="3669982"/>
            <a:ext cx="1914644" cy="634127"/>
          </a:xfrm>
          <a:prstGeom prst="rect">
            <a:avLst/>
          </a:prstGeom>
          <a:noFill/>
          <a:ln/>
        </p:spPr>
        <p:txBody>
          <a:bodyPr wrap="square" rtlCol="0" anchor="t"/>
          <a:lstStyle/>
          <a:p>
            <a:pPr marL="0" indent="0" algn="l">
              <a:lnSpc>
                <a:spcPts val="2498"/>
              </a:lnSpc>
              <a:buNone/>
            </a:pPr>
            <a:r>
              <a:rPr lang="en-US" sz="1998" b="1" dirty="0">
                <a:solidFill>
                  <a:srgbClr val="16FFBB"/>
                </a:solidFill>
                <a:latin typeface="Spline Sans" pitchFamily="34" charset="0"/>
                <a:ea typeface="Spline Sans" pitchFamily="34" charset="-122"/>
                <a:cs typeface="Spline Sans" pitchFamily="34" charset="-120"/>
              </a:rPr>
              <a:t>Nonprofit Partnerships</a:t>
            </a:r>
            <a:endParaRPr lang="en-US" sz="1998" dirty="0"/>
          </a:p>
        </p:txBody>
      </p:sp>
      <p:sp>
        <p:nvSpPr>
          <p:cNvPr id="8" name="Text 4"/>
          <p:cNvSpPr/>
          <p:nvPr/>
        </p:nvSpPr>
        <p:spPr>
          <a:xfrm>
            <a:off x="3029069" y="4425910"/>
            <a:ext cx="2060382" cy="3300416"/>
          </a:xfrm>
          <a:prstGeom prst="rect">
            <a:avLst/>
          </a:prstGeom>
          <a:noFill/>
          <a:ln/>
        </p:spPr>
        <p:txBody>
          <a:bodyPr wrap="square" rtlCol="0" anchor="t"/>
          <a:lstStyle/>
          <a:p>
            <a:pPr marL="0" indent="0" algn="l">
              <a:lnSpc>
                <a:spcPts val="2558"/>
              </a:lnSpc>
              <a:buNone/>
            </a:pPr>
            <a:r>
              <a:rPr lang="en-US" sz="1599" dirty="0">
                <a:solidFill>
                  <a:srgbClr val="E0E4E6"/>
                </a:solidFill>
                <a:latin typeface="Barlow" pitchFamily="34" charset="0"/>
                <a:ea typeface="Barlow" pitchFamily="34" charset="-122"/>
                <a:cs typeface="Barlow" pitchFamily="34" charset="-120"/>
              </a:rPr>
              <a:t>Collaborating with disability-focused nonprofits can provide essential expertise, resources, and community connections to develop inclusive arts and culture programs.</a:t>
            </a:r>
            <a:endParaRPr lang="en-US" sz="1599" dirty="0"/>
          </a:p>
        </p:txBody>
      </p:sp>
      <p:sp>
        <p:nvSpPr>
          <p:cNvPr id="9" name="Shape 5"/>
          <p:cNvSpPr/>
          <p:nvPr/>
        </p:nvSpPr>
        <p:spPr>
          <a:xfrm>
            <a:off x="5248156" y="2233017"/>
            <a:ext cx="1914763" cy="1183362"/>
          </a:xfrm>
          <a:prstGeom prst="roundRect">
            <a:avLst>
              <a:gd name="adj" fmla="val 30882"/>
            </a:avLst>
          </a:prstGeom>
          <a:noFill/>
          <a:ln w="22860">
            <a:solidFill>
              <a:srgbClr val="29DDDA"/>
            </a:solidFill>
            <a:prstDash val="solid"/>
          </a:ln>
        </p:spPr>
        <p:txBody>
          <a:bodyPr/>
          <a:lstStyle/>
          <a:p>
            <a:endParaRPr lang="tr-TR"/>
          </a:p>
        </p:txBody>
      </p:sp>
      <p:pic>
        <p:nvPicPr>
          <p:cNvPr id="10" name="Image 2" descr="preencoded.png"/>
          <p:cNvPicPr>
            <a:picLocks noChangeAspect="1"/>
          </p:cNvPicPr>
          <p:nvPr/>
        </p:nvPicPr>
        <p:blipFill>
          <a:blip r:embed="rId5"/>
          <a:stretch>
            <a:fillRect/>
          </a:stretch>
        </p:blipFill>
        <p:spPr>
          <a:xfrm>
            <a:off x="5271016" y="2255877"/>
            <a:ext cx="1869043" cy="1137642"/>
          </a:xfrm>
          <a:prstGeom prst="rect">
            <a:avLst/>
          </a:prstGeom>
        </p:spPr>
      </p:pic>
      <p:sp>
        <p:nvSpPr>
          <p:cNvPr id="11" name="Text 6"/>
          <p:cNvSpPr/>
          <p:nvPr/>
        </p:nvSpPr>
        <p:spPr>
          <a:xfrm>
            <a:off x="5248156" y="3670102"/>
            <a:ext cx="1914763" cy="634127"/>
          </a:xfrm>
          <a:prstGeom prst="rect">
            <a:avLst/>
          </a:prstGeom>
          <a:noFill/>
          <a:ln/>
        </p:spPr>
        <p:txBody>
          <a:bodyPr wrap="square" rtlCol="0" anchor="t"/>
          <a:lstStyle/>
          <a:p>
            <a:pPr marL="0" indent="0" algn="l">
              <a:lnSpc>
                <a:spcPts val="2498"/>
              </a:lnSpc>
              <a:buNone/>
            </a:pPr>
            <a:r>
              <a:rPr lang="en-US" sz="1998" b="1" dirty="0">
                <a:solidFill>
                  <a:srgbClr val="29DDDA"/>
                </a:solidFill>
                <a:latin typeface="Spline Sans" pitchFamily="34" charset="0"/>
                <a:ea typeface="Spline Sans" pitchFamily="34" charset="-122"/>
                <a:cs typeface="Spline Sans" pitchFamily="34" charset="-120"/>
              </a:rPr>
              <a:t>Volunteer Engagement</a:t>
            </a:r>
            <a:endParaRPr lang="en-US" sz="1998" dirty="0"/>
          </a:p>
        </p:txBody>
      </p:sp>
      <p:sp>
        <p:nvSpPr>
          <p:cNvPr id="12" name="Text 7"/>
          <p:cNvSpPr/>
          <p:nvPr/>
        </p:nvSpPr>
        <p:spPr>
          <a:xfrm>
            <a:off x="5248156" y="4426029"/>
            <a:ext cx="1914763" cy="2273618"/>
          </a:xfrm>
          <a:prstGeom prst="rect">
            <a:avLst/>
          </a:prstGeom>
          <a:noFill/>
          <a:ln/>
        </p:spPr>
        <p:txBody>
          <a:bodyPr wrap="square" rtlCol="0" anchor="t"/>
          <a:lstStyle/>
          <a:p>
            <a:pPr marL="0" indent="0" algn="l">
              <a:lnSpc>
                <a:spcPts val="2558"/>
              </a:lnSpc>
              <a:buNone/>
            </a:pPr>
            <a:r>
              <a:rPr lang="en-US" sz="1599" dirty="0">
                <a:solidFill>
                  <a:srgbClr val="E0E4E6"/>
                </a:solidFill>
                <a:latin typeface="Barlow" pitchFamily="34" charset="0"/>
                <a:ea typeface="Barlow" pitchFamily="34" charset="-122"/>
                <a:cs typeface="Barlow" pitchFamily="34" charset="-120"/>
              </a:rPr>
              <a:t>Engaging volunteers from the local community to assist with inclusive activities can foster a spirit of inclusion and accessibility.</a:t>
            </a:r>
            <a:endParaRPr lang="en-US" sz="1599" dirty="0"/>
          </a:p>
        </p:txBody>
      </p:sp>
      <p:sp>
        <p:nvSpPr>
          <p:cNvPr id="13" name="Shape 8"/>
          <p:cNvSpPr/>
          <p:nvPr/>
        </p:nvSpPr>
        <p:spPr>
          <a:xfrm>
            <a:off x="7467362" y="2233017"/>
            <a:ext cx="1914644" cy="1183243"/>
          </a:xfrm>
          <a:prstGeom prst="roundRect">
            <a:avLst>
              <a:gd name="adj" fmla="val 30885"/>
            </a:avLst>
          </a:prstGeom>
          <a:noFill/>
          <a:ln w="22860">
            <a:solidFill>
              <a:srgbClr val="37A7E7"/>
            </a:solidFill>
            <a:prstDash val="solid"/>
          </a:ln>
        </p:spPr>
        <p:txBody>
          <a:bodyPr/>
          <a:lstStyle/>
          <a:p>
            <a:endParaRPr lang="tr-TR"/>
          </a:p>
        </p:txBody>
      </p:sp>
      <p:pic>
        <p:nvPicPr>
          <p:cNvPr id="14" name="Image 3" descr="preencoded.png"/>
          <p:cNvPicPr>
            <a:picLocks noChangeAspect="1"/>
          </p:cNvPicPr>
          <p:nvPr/>
        </p:nvPicPr>
        <p:blipFill>
          <a:blip r:embed="rId6"/>
          <a:stretch>
            <a:fillRect/>
          </a:stretch>
        </p:blipFill>
        <p:spPr>
          <a:xfrm>
            <a:off x="7490222" y="2255877"/>
            <a:ext cx="1868924" cy="1137523"/>
          </a:xfrm>
          <a:prstGeom prst="rect">
            <a:avLst/>
          </a:prstGeom>
        </p:spPr>
      </p:pic>
      <p:sp>
        <p:nvSpPr>
          <p:cNvPr id="15" name="Text 9"/>
          <p:cNvSpPr/>
          <p:nvPr/>
        </p:nvSpPr>
        <p:spPr>
          <a:xfrm>
            <a:off x="7467362" y="3669982"/>
            <a:ext cx="1914644" cy="634127"/>
          </a:xfrm>
          <a:prstGeom prst="rect">
            <a:avLst/>
          </a:prstGeom>
          <a:noFill/>
          <a:ln/>
        </p:spPr>
        <p:txBody>
          <a:bodyPr wrap="square" rtlCol="0" anchor="t"/>
          <a:lstStyle/>
          <a:p>
            <a:pPr marL="0" indent="0" algn="l">
              <a:lnSpc>
                <a:spcPts val="2498"/>
              </a:lnSpc>
              <a:buNone/>
            </a:pPr>
            <a:r>
              <a:rPr lang="en-US" sz="1998" b="1" dirty="0">
                <a:solidFill>
                  <a:srgbClr val="37A7E7"/>
                </a:solidFill>
                <a:latin typeface="Spline Sans" pitchFamily="34" charset="0"/>
                <a:ea typeface="Spline Sans" pitchFamily="34" charset="-122"/>
                <a:cs typeface="Spline Sans" pitchFamily="34" charset="-120"/>
              </a:rPr>
              <a:t>Community Involvement</a:t>
            </a:r>
            <a:endParaRPr lang="en-US" sz="1998" dirty="0"/>
          </a:p>
        </p:txBody>
      </p:sp>
      <p:sp>
        <p:nvSpPr>
          <p:cNvPr id="16" name="Text 10"/>
          <p:cNvSpPr/>
          <p:nvPr/>
        </p:nvSpPr>
        <p:spPr>
          <a:xfrm>
            <a:off x="7467361" y="4425910"/>
            <a:ext cx="2060381" cy="3300416"/>
          </a:xfrm>
          <a:prstGeom prst="rect">
            <a:avLst/>
          </a:prstGeom>
          <a:noFill/>
          <a:ln/>
        </p:spPr>
        <p:txBody>
          <a:bodyPr wrap="square" rtlCol="0" anchor="t"/>
          <a:lstStyle/>
          <a:p>
            <a:pPr marL="0" indent="0" algn="l">
              <a:lnSpc>
                <a:spcPts val="2558"/>
              </a:lnSpc>
              <a:buNone/>
            </a:pPr>
            <a:r>
              <a:rPr lang="en-US" sz="1599" dirty="0">
                <a:solidFill>
                  <a:srgbClr val="E0E4E6"/>
                </a:solidFill>
                <a:latin typeface="Barlow" pitchFamily="34" charset="0"/>
                <a:ea typeface="Barlow" pitchFamily="34" charset="-122"/>
                <a:cs typeface="Barlow" pitchFamily="34" charset="-120"/>
              </a:rPr>
              <a:t>Partnering with disabled advocacy groups and inviting their members to participate in program design and delivery can ensure programs meet the unique needs of the community.</a:t>
            </a:r>
            <a:endParaRPr lang="en-US" sz="1599" dirty="0"/>
          </a:p>
        </p:txBody>
      </p:sp>
      <p:sp>
        <p:nvSpPr>
          <p:cNvPr id="17" name="Shape 11"/>
          <p:cNvSpPr/>
          <p:nvPr/>
        </p:nvSpPr>
        <p:spPr>
          <a:xfrm>
            <a:off x="9686449" y="2233017"/>
            <a:ext cx="1914763" cy="1183362"/>
          </a:xfrm>
          <a:prstGeom prst="roundRect">
            <a:avLst>
              <a:gd name="adj" fmla="val 30882"/>
            </a:avLst>
          </a:prstGeom>
          <a:noFill/>
          <a:ln w="22860">
            <a:solidFill>
              <a:srgbClr val="5372DF"/>
            </a:solidFill>
            <a:prstDash val="solid"/>
          </a:ln>
        </p:spPr>
        <p:txBody>
          <a:bodyPr/>
          <a:lstStyle/>
          <a:p>
            <a:endParaRPr lang="tr-TR"/>
          </a:p>
        </p:txBody>
      </p:sp>
      <p:pic>
        <p:nvPicPr>
          <p:cNvPr id="18" name="Image 4" descr="preencoded.png"/>
          <p:cNvPicPr>
            <a:picLocks noChangeAspect="1"/>
          </p:cNvPicPr>
          <p:nvPr/>
        </p:nvPicPr>
        <p:blipFill>
          <a:blip r:embed="rId7"/>
          <a:stretch>
            <a:fillRect/>
          </a:stretch>
        </p:blipFill>
        <p:spPr>
          <a:xfrm>
            <a:off x="9709309" y="2255877"/>
            <a:ext cx="1869043" cy="1137642"/>
          </a:xfrm>
          <a:prstGeom prst="rect">
            <a:avLst/>
          </a:prstGeom>
        </p:spPr>
      </p:pic>
      <p:sp>
        <p:nvSpPr>
          <p:cNvPr id="19" name="Text 12"/>
          <p:cNvSpPr/>
          <p:nvPr/>
        </p:nvSpPr>
        <p:spPr>
          <a:xfrm>
            <a:off x="9686449" y="3670102"/>
            <a:ext cx="1914763" cy="634127"/>
          </a:xfrm>
          <a:prstGeom prst="rect">
            <a:avLst/>
          </a:prstGeom>
          <a:noFill/>
          <a:ln/>
        </p:spPr>
        <p:txBody>
          <a:bodyPr wrap="square" rtlCol="0" anchor="t"/>
          <a:lstStyle/>
          <a:p>
            <a:pPr marL="0" indent="0" algn="l">
              <a:lnSpc>
                <a:spcPts val="2498"/>
              </a:lnSpc>
              <a:buNone/>
            </a:pPr>
            <a:r>
              <a:rPr lang="en-US" sz="1998" b="1" dirty="0">
                <a:solidFill>
                  <a:srgbClr val="5372DF"/>
                </a:solidFill>
                <a:latin typeface="Spline Sans" pitchFamily="34" charset="0"/>
                <a:ea typeface="Spline Sans" pitchFamily="34" charset="-122"/>
                <a:cs typeface="Spline Sans" pitchFamily="34" charset="-120"/>
              </a:rPr>
              <a:t>Cross-Sector Collaboration</a:t>
            </a:r>
            <a:endParaRPr lang="en-US" sz="1998" dirty="0"/>
          </a:p>
        </p:txBody>
      </p:sp>
      <p:sp>
        <p:nvSpPr>
          <p:cNvPr id="20" name="Text 13"/>
          <p:cNvSpPr/>
          <p:nvPr/>
        </p:nvSpPr>
        <p:spPr>
          <a:xfrm>
            <a:off x="9686449" y="4426029"/>
            <a:ext cx="1914763" cy="2598420"/>
          </a:xfrm>
          <a:prstGeom prst="rect">
            <a:avLst/>
          </a:prstGeom>
          <a:noFill/>
          <a:ln/>
        </p:spPr>
        <p:txBody>
          <a:bodyPr wrap="square" rtlCol="0" anchor="t"/>
          <a:lstStyle/>
          <a:p>
            <a:pPr marL="0" indent="0" algn="l">
              <a:lnSpc>
                <a:spcPts val="2558"/>
              </a:lnSpc>
              <a:buNone/>
            </a:pPr>
            <a:r>
              <a:rPr lang="en-US" sz="1599" dirty="0">
                <a:solidFill>
                  <a:srgbClr val="E0E4E6"/>
                </a:solidFill>
                <a:latin typeface="Barlow" pitchFamily="34" charset="0"/>
                <a:ea typeface="Barlow" pitchFamily="34" charset="-122"/>
                <a:cs typeface="Barlow" pitchFamily="34" charset="-120"/>
              </a:rPr>
              <a:t>Coordinating with other sectors like education, tourism, and public services can expand the reach and impact of inclusive arts and culture initiatives.</a:t>
            </a:r>
            <a:endParaRPr lang="en-US" sz="159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981837"/>
          </a:xfrm>
          <a:prstGeom prst="rect">
            <a:avLst/>
          </a:prstGeom>
          <a:solidFill>
            <a:srgbClr val="0A081B">
              <a:alpha val="75000"/>
            </a:srgbClr>
          </a:solidFill>
          <a:ln/>
        </p:spPr>
        <p:txBody>
          <a:bodyPr/>
          <a:lstStyle/>
          <a:p>
            <a:endParaRPr lang="tr-TR"/>
          </a:p>
        </p:txBody>
      </p:sp>
      <p:pic>
        <p:nvPicPr>
          <p:cNvPr id="4" name="Image 1" descr="preencoded.png"/>
          <p:cNvPicPr>
            <a:picLocks noChangeAspect="1"/>
          </p:cNvPicPr>
          <p:nvPr/>
        </p:nvPicPr>
        <p:blipFill>
          <a:blip r:embed="rId4"/>
          <a:stretch>
            <a:fillRect/>
          </a:stretch>
        </p:blipFill>
        <p:spPr>
          <a:xfrm>
            <a:off x="9151620" y="0"/>
            <a:ext cx="5486400" cy="8981837"/>
          </a:xfrm>
          <a:prstGeom prst="rect">
            <a:avLst/>
          </a:prstGeom>
        </p:spPr>
      </p:pic>
      <p:sp>
        <p:nvSpPr>
          <p:cNvPr id="5" name="Text 1"/>
          <p:cNvSpPr/>
          <p:nvPr/>
        </p:nvSpPr>
        <p:spPr>
          <a:xfrm>
            <a:off x="695801" y="504825"/>
            <a:ext cx="7752278" cy="1147286"/>
          </a:xfrm>
          <a:prstGeom prst="rect">
            <a:avLst/>
          </a:prstGeom>
          <a:noFill/>
          <a:ln/>
        </p:spPr>
        <p:txBody>
          <a:bodyPr wrap="square" rtlCol="0" anchor="t"/>
          <a:lstStyle/>
          <a:p>
            <a:pPr marL="0" indent="0">
              <a:lnSpc>
                <a:spcPts val="4518"/>
              </a:lnSpc>
              <a:buNone/>
            </a:pPr>
            <a:r>
              <a:rPr lang="en-US" sz="3614" b="1" dirty="0">
                <a:solidFill>
                  <a:srgbClr val="F0FCFF"/>
                </a:solidFill>
                <a:latin typeface="Spline Sans" pitchFamily="34" charset="0"/>
                <a:ea typeface="Spline Sans" pitchFamily="34" charset="-122"/>
                <a:cs typeface="Spline Sans" pitchFamily="34" charset="-120"/>
              </a:rPr>
              <a:t>Fostering a More Inclusive Cultural Landscape</a:t>
            </a:r>
            <a:endParaRPr lang="en-US" sz="3614" dirty="0"/>
          </a:p>
        </p:txBody>
      </p:sp>
      <p:sp>
        <p:nvSpPr>
          <p:cNvPr id="6" name="Text 2"/>
          <p:cNvSpPr/>
          <p:nvPr/>
        </p:nvSpPr>
        <p:spPr>
          <a:xfrm>
            <a:off x="695801" y="1927503"/>
            <a:ext cx="7752278" cy="1174909"/>
          </a:xfrm>
          <a:prstGeom prst="rect">
            <a:avLst/>
          </a:prstGeom>
          <a:noFill/>
          <a:ln/>
        </p:spPr>
        <p:txBody>
          <a:bodyPr wrap="square" rtlCol="0" anchor="t"/>
          <a:lstStyle/>
          <a:p>
            <a:pPr marL="0" indent="0">
              <a:lnSpc>
                <a:spcPts val="2313"/>
              </a:lnSpc>
              <a:buNone/>
            </a:pPr>
            <a:r>
              <a:rPr lang="en-US" sz="1446" dirty="0">
                <a:solidFill>
                  <a:srgbClr val="E0E4E6"/>
                </a:solidFill>
                <a:latin typeface="Barlow" pitchFamily="34" charset="0"/>
                <a:ea typeface="Barlow" pitchFamily="34" charset="-122"/>
                <a:cs typeface="Barlow" pitchFamily="34" charset="-120"/>
              </a:rPr>
              <a:t>Achieving a truly inclusive cultural landscape requires a multifaceted approach. By providing equitable access, dismantling physical and attitudinal barriers, and empowering the disabled community to engage with the arts, we can create a vibrant, diverse cultural ecosystem that celebrates the creativity and contributions of all.</a:t>
            </a:r>
            <a:endParaRPr lang="en-US" sz="1446" dirty="0"/>
          </a:p>
        </p:txBody>
      </p:sp>
      <p:pic>
        <p:nvPicPr>
          <p:cNvPr id="7" name="Image 2" descr="preencoded.png"/>
          <p:cNvPicPr>
            <a:picLocks noChangeAspect="1"/>
          </p:cNvPicPr>
          <p:nvPr/>
        </p:nvPicPr>
        <p:blipFill>
          <a:blip r:embed="rId5"/>
          <a:stretch>
            <a:fillRect/>
          </a:stretch>
        </p:blipFill>
        <p:spPr>
          <a:xfrm>
            <a:off x="695801" y="3308866"/>
            <a:ext cx="7752278" cy="51681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txBody>
          <a:bodyPr/>
          <a:lstStyle/>
          <a:p>
            <a:endParaRPr lang="tr-TR"/>
          </a:p>
        </p:txBody>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480661"/>
            <a:ext cx="7477601" cy="2874645"/>
          </a:xfrm>
          <a:prstGeom prst="rect">
            <a:avLst/>
          </a:prstGeom>
          <a:noFill/>
          <a:ln/>
        </p:spPr>
        <p:txBody>
          <a:bodyPr wrap="square" rtlCol="0" anchor="t"/>
          <a:lstStyle/>
          <a:p>
            <a:pPr marL="0" indent="0">
              <a:lnSpc>
                <a:spcPts val="7545"/>
              </a:lnSpc>
              <a:buNone/>
            </a:pPr>
            <a:r>
              <a:rPr lang="en-US" sz="6036" b="1" dirty="0">
                <a:solidFill>
                  <a:srgbClr val="F0FCFF"/>
                </a:solidFill>
                <a:latin typeface="Spline Sans" pitchFamily="34" charset="0"/>
                <a:ea typeface="Spline Sans" pitchFamily="34" charset="-122"/>
                <a:cs typeface="Spline Sans" pitchFamily="34" charset="-120"/>
              </a:rPr>
              <a:t>Inclusion of the Disabled in Culture and Arts</a:t>
            </a:r>
            <a:endParaRPr lang="en-US" sz="6036" dirty="0"/>
          </a:p>
        </p:txBody>
      </p:sp>
      <p:sp>
        <p:nvSpPr>
          <p:cNvPr id="6" name="Text 2"/>
          <p:cNvSpPr/>
          <p:nvPr/>
        </p:nvSpPr>
        <p:spPr>
          <a:xfrm>
            <a:off x="833199" y="4688562"/>
            <a:ext cx="7477601" cy="1421606"/>
          </a:xfrm>
          <a:prstGeom prst="rect">
            <a:avLst/>
          </a:prstGeom>
          <a:noFill/>
          <a:ln/>
        </p:spPr>
        <p:txBody>
          <a:bodyPr wrap="square" rtlCol="0" anchor="t"/>
          <a:lstStyle/>
          <a:p>
            <a:pPr marL="0" indent="0">
              <a:lnSpc>
                <a:spcPts val="2799"/>
              </a:lnSpc>
              <a:buNone/>
            </a:pPr>
            <a:r>
              <a:rPr lang="en-US" sz="1750" dirty="0">
                <a:solidFill>
                  <a:srgbClr val="E0E4E6"/>
                </a:solidFill>
                <a:latin typeface="Barlow" pitchFamily="34" charset="0"/>
                <a:ea typeface="Barlow" pitchFamily="34" charset="-122"/>
                <a:cs typeface="Barlow" pitchFamily="34" charset="-120"/>
              </a:rPr>
              <a:t>Embracing the diverse abilities of individuals with disabilities is essential for creating a truly inclusive and vibrant cultural landscape. By actively involving the disabled community in arts and cultural activities, we can foster greater understanding, accessibility, and representation.</a:t>
            </a:r>
            <a:endParaRPr lang="en-US" sz="1750" dirty="0"/>
          </a:p>
        </p:txBody>
      </p:sp>
      <p:sp>
        <p:nvSpPr>
          <p:cNvPr id="9" name="Text 4"/>
          <p:cNvSpPr/>
          <p:nvPr/>
        </p:nvSpPr>
        <p:spPr>
          <a:xfrm>
            <a:off x="1188601" y="7195385"/>
            <a:ext cx="2887980"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txBody>
          <a:bodyPr/>
          <a:lstStyle/>
          <a:p>
            <a:endParaRPr lang="tr-TR"/>
          </a:p>
        </p:txBody>
      </p:sp>
      <p:sp>
        <p:nvSpPr>
          <p:cNvPr id="4" name="Text 1"/>
          <p:cNvSpPr/>
          <p:nvPr/>
        </p:nvSpPr>
        <p:spPr>
          <a:xfrm>
            <a:off x="2624376" y="695087"/>
            <a:ext cx="9381649" cy="1388745"/>
          </a:xfrm>
          <a:prstGeom prst="rect">
            <a:avLst/>
          </a:prstGeom>
          <a:noFill/>
          <a:ln/>
        </p:spPr>
        <p:txBody>
          <a:bodyPr wrap="square" rtlCol="0" anchor="t"/>
          <a:lstStyle/>
          <a:p>
            <a:pPr marL="0" indent="0">
              <a:lnSpc>
                <a:spcPts val="5468"/>
              </a:lnSpc>
              <a:buNone/>
            </a:pPr>
            <a:r>
              <a:rPr lang="en-US" sz="4374" b="1" dirty="0">
                <a:solidFill>
                  <a:srgbClr val="F0FCFF"/>
                </a:solidFill>
                <a:latin typeface="Spline Sans" pitchFamily="34" charset="0"/>
                <a:ea typeface="Spline Sans" pitchFamily="34" charset="-122"/>
                <a:cs typeface="Spline Sans" pitchFamily="34" charset="-120"/>
              </a:rPr>
              <a:t>The European Common Culture and Arts Education for the Disabled</a:t>
            </a:r>
            <a:endParaRPr lang="en-US" sz="4374" dirty="0"/>
          </a:p>
        </p:txBody>
      </p:sp>
      <p:sp>
        <p:nvSpPr>
          <p:cNvPr id="5" name="Shape 2"/>
          <p:cNvSpPr/>
          <p:nvPr/>
        </p:nvSpPr>
        <p:spPr>
          <a:xfrm>
            <a:off x="2624376" y="2528173"/>
            <a:ext cx="4579739" cy="2392085"/>
          </a:xfrm>
          <a:prstGeom prst="roundRect">
            <a:avLst>
              <a:gd name="adj" fmla="val 16720"/>
            </a:avLst>
          </a:prstGeom>
          <a:solidFill>
            <a:srgbClr val="0A081B"/>
          </a:solidFill>
          <a:ln w="22860">
            <a:solidFill>
              <a:srgbClr val="E0E4E6"/>
            </a:solidFill>
            <a:prstDash val="solid"/>
          </a:ln>
        </p:spPr>
        <p:txBody>
          <a:bodyPr/>
          <a:lstStyle/>
          <a:p>
            <a:endParaRPr lang="tr-TR"/>
          </a:p>
        </p:txBody>
      </p:sp>
      <p:sp>
        <p:nvSpPr>
          <p:cNvPr id="6" name="Text 3"/>
          <p:cNvSpPr/>
          <p:nvPr/>
        </p:nvSpPr>
        <p:spPr>
          <a:xfrm>
            <a:off x="2869406" y="2773204"/>
            <a:ext cx="3085862" cy="347186"/>
          </a:xfrm>
          <a:prstGeom prst="rect">
            <a:avLst/>
          </a:prstGeom>
          <a:noFill/>
          <a:ln/>
        </p:spPr>
        <p:txBody>
          <a:bodyPr wrap="none" rtlCol="0" anchor="t"/>
          <a:lstStyle/>
          <a:p>
            <a:pPr marL="0" indent="0">
              <a:lnSpc>
                <a:spcPts val="2734"/>
              </a:lnSpc>
              <a:buNone/>
            </a:pPr>
            <a:r>
              <a:rPr lang="en-US" sz="2187" b="1" dirty="0">
                <a:solidFill>
                  <a:srgbClr val="16FFBB"/>
                </a:solidFill>
                <a:latin typeface="Spline Sans" pitchFamily="34" charset="0"/>
                <a:ea typeface="Spline Sans" pitchFamily="34" charset="-122"/>
                <a:cs typeface="Spline Sans" pitchFamily="34" charset="-120"/>
              </a:rPr>
              <a:t>Shared Arts Curriculum</a:t>
            </a:r>
            <a:endParaRPr lang="en-US" sz="2187" dirty="0"/>
          </a:p>
        </p:txBody>
      </p:sp>
      <p:sp>
        <p:nvSpPr>
          <p:cNvPr id="7" name="Text 4"/>
          <p:cNvSpPr/>
          <p:nvPr/>
        </p:nvSpPr>
        <p:spPr>
          <a:xfrm>
            <a:off x="2869406" y="3253621"/>
            <a:ext cx="4089678" cy="1421606"/>
          </a:xfrm>
          <a:prstGeom prst="rect">
            <a:avLst/>
          </a:prstGeom>
          <a:noFill/>
          <a:ln/>
        </p:spPr>
        <p:txBody>
          <a:bodyPr wrap="square" rtlCol="0" anchor="t"/>
          <a:lstStyle/>
          <a:p>
            <a:pPr marL="0" indent="0">
              <a:lnSpc>
                <a:spcPts val="2799"/>
              </a:lnSpc>
              <a:buNone/>
            </a:pPr>
            <a:r>
              <a:rPr lang="en-US" sz="1750" dirty="0">
                <a:solidFill>
                  <a:srgbClr val="E0E4E6"/>
                </a:solidFill>
                <a:latin typeface="Barlow" pitchFamily="34" charset="0"/>
                <a:ea typeface="Barlow" pitchFamily="34" charset="-122"/>
                <a:cs typeface="Barlow" pitchFamily="34" charset="-120"/>
              </a:rPr>
              <a:t>Across Europe, there are efforts to create a common arts curriculum that is inclusive and accessible to students with disabilities.</a:t>
            </a:r>
            <a:endParaRPr lang="en-US" sz="1750" dirty="0"/>
          </a:p>
        </p:txBody>
      </p:sp>
      <p:sp>
        <p:nvSpPr>
          <p:cNvPr id="8" name="Shape 5"/>
          <p:cNvSpPr/>
          <p:nvPr/>
        </p:nvSpPr>
        <p:spPr>
          <a:xfrm>
            <a:off x="7426285" y="2528173"/>
            <a:ext cx="4579739" cy="2392085"/>
          </a:xfrm>
          <a:prstGeom prst="roundRect">
            <a:avLst>
              <a:gd name="adj" fmla="val 16720"/>
            </a:avLst>
          </a:prstGeom>
          <a:solidFill>
            <a:srgbClr val="0A081B"/>
          </a:solidFill>
          <a:ln w="22860">
            <a:solidFill>
              <a:srgbClr val="E0E4E6"/>
            </a:solidFill>
            <a:prstDash val="solid"/>
          </a:ln>
        </p:spPr>
        <p:txBody>
          <a:bodyPr/>
          <a:lstStyle/>
          <a:p>
            <a:endParaRPr lang="tr-TR"/>
          </a:p>
        </p:txBody>
      </p:sp>
      <p:sp>
        <p:nvSpPr>
          <p:cNvPr id="9" name="Text 6"/>
          <p:cNvSpPr/>
          <p:nvPr/>
        </p:nvSpPr>
        <p:spPr>
          <a:xfrm>
            <a:off x="7671316" y="2773204"/>
            <a:ext cx="3525798" cy="347186"/>
          </a:xfrm>
          <a:prstGeom prst="rect">
            <a:avLst/>
          </a:prstGeom>
          <a:noFill/>
          <a:ln/>
        </p:spPr>
        <p:txBody>
          <a:bodyPr wrap="none" rtlCol="0" anchor="t"/>
          <a:lstStyle/>
          <a:p>
            <a:pPr marL="0" indent="0">
              <a:lnSpc>
                <a:spcPts val="2734"/>
              </a:lnSpc>
              <a:buNone/>
            </a:pPr>
            <a:r>
              <a:rPr lang="en-US" sz="2187" b="1" dirty="0">
                <a:solidFill>
                  <a:srgbClr val="29DDDA"/>
                </a:solidFill>
                <a:latin typeface="Spline Sans" pitchFamily="34" charset="0"/>
                <a:ea typeface="Spline Sans" pitchFamily="34" charset="-122"/>
                <a:cs typeface="Spline Sans" pitchFamily="34" charset="-120"/>
              </a:rPr>
              <a:t>Exchange of Best Practices</a:t>
            </a:r>
            <a:endParaRPr lang="en-US" sz="2187" dirty="0"/>
          </a:p>
        </p:txBody>
      </p:sp>
      <p:sp>
        <p:nvSpPr>
          <p:cNvPr id="10" name="Text 7"/>
          <p:cNvSpPr/>
          <p:nvPr/>
        </p:nvSpPr>
        <p:spPr>
          <a:xfrm>
            <a:off x="7671316" y="3253621"/>
            <a:ext cx="4089678" cy="1421606"/>
          </a:xfrm>
          <a:prstGeom prst="rect">
            <a:avLst/>
          </a:prstGeom>
          <a:noFill/>
          <a:ln/>
        </p:spPr>
        <p:txBody>
          <a:bodyPr wrap="square" rtlCol="0" anchor="t"/>
          <a:lstStyle/>
          <a:p>
            <a:pPr marL="0" indent="0">
              <a:lnSpc>
                <a:spcPts val="2799"/>
              </a:lnSpc>
              <a:buNone/>
            </a:pPr>
            <a:r>
              <a:rPr lang="en-US" sz="1750" dirty="0">
                <a:solidFill>
                  <a:srgbClr val="E0E4E6"/>
                </a:solidFill>
                <a:latin typeface="Barlow" pitchFamily="34" charset="0"/>
                <a:ea typeface="Barlow" pitchFamily="34" charset="-122"/>
                <a:cs typeface="Barlow" pitchFamily="34" charset="-120"/>
              </a:rPr>
              <a:t>European nations collaborate to share successful teaching methods and program models that promote equal participation in cultural activities.</a:t>
            </a:r>
            <a:endParaRPr lang="en-US" sz="1750" dirty="0"/>
          </a:p>
        </p:txBody>
      </p:sp>
      <p:sp>
        <p:nvSpPr>
          <p:cNvPr id="11" name="Shape 8"/>
          <p:cNvSpPr/>
          <p:nvPr/>
        </p:nvSpPr>
        <p:spPr>
          <a:xfrm>
            <a:off x="2624376" y="5142428"/>
            <a:ext cx="4579739" cy="2392085"/>
          </a:xfrm>
          <a:prstGeom prst="roundRect">
            <a:avLst>
              <a:gd name="adj" fmla="val 16720"/>
            </a:avLst>
          </a:prstGeom>
          <a:solidFill>
            <a:srgbClr val="0A081B"/>
          </a:solidFill>
          <a:ln w="22860">
            <a:solidFill>
              <a:srgbClr val="E0E4E6"/>
            </a:solidFill>
            <a:prstDash val="solid"/>
          </a:ln>
        </p:spPr>
        <p:txBody>
          <a:bodyPr/>
          <a:lstStyle/>
          <a:p>
            <a:endParaRPr lang="tr-TR"/>
          </a:p>
        </p:txBody>
      </p:sp>
      <p:sp>
        <p:nvSpPr>
          <p:cNvPr id="12" name="Text 9"/>
          <p:cNvSpPr/>
          <p:nvPr/>
        </p:nvSpPr>
        <p:spPr>
          <a:xfrm>
            <a:off x="2869406" y="5387459"/>
            <a:ext cx="4089678" cy="694373"/>
          </a:xfrm>
          <a:prstGeom prst="rect">
            <a:avLst/>
          </a:prstGeom>
          <a:noFill/>
          <a:ln/>
        </p:spPr>
        <p:txBody>
          <a:bodyPr wrap="square" rtlCol="0" anchor="t"/>
          <a:lstStyle/>
          <a:p>
            <a:pPr marL="0" indent="0">
              <a:lnSpc>
                <a:spcPts val="2734"/>
              </a:lnSpc>
              <a:buNone/>
            </a:pPr>
            <a:r>
              <a:rPr lang="en-US" sz="2187" b="1" dirty="0">
                <a:solidFill>
                  <a:srgbClr val="37A7E7"/>
                </a:solidFill>
                <a:latin typeface="Spline Sans" pitchFamily="34" charset="0"/>
                <a:ea typeface="Spline Sans" pitchFamily="34" charset="-122"/>
                <a:cs typeface="Spline Sans" pitchFamily="34" charset="-120"/>
              </a:rPr>
              <a:t>Disability-Focused Arts Institutes</a:t>
            </a:r>
            <a:endParaRPr lang="en-US" sz="2187" dirty="0"/>
          </a:p>
        </p:txBody>
      </p:sp>
      <p:sp>
        <p:nvSpPr>
          <p:cNvPr id="13" name="Text 10"/>
          <p:cNvSpPr/>
          <p:nvPr/>
        </p:nvSpPr>
        <p:spPr>
          <a:xfrm>
            <a:off x="2869406" y="6215062"/>
            <a:ext cx="4089678" cy="1066205"/>
          </a:xfrm>
          <a:prstGeom prst="rect">
            <a:avLst/>
          </a:prstGeom>
          <a:noFill/>
          <a:ln/>
        </p:spPr>
        <p:txBody>
          <a:bodyPr wrap="square" rtlCol="0" anchor="t"/>
          <a:lstStyle/>
          <a:p>
            <a:pPr marL="0" indent="0">
              <a:lnSpc>
                <a:spcPts val="2799"/>
              </a:lnSpc>
              <a:buNone/>
            </a:pPr>
            <a:r>
              <a:rPr lang="en-US" sz="1750" dirty="0">
                <a:solidFill>
                  <a:srgbClr val="E0E4E6"/>
                </a:solidFill>
                <a:latin typeface="Barlow" pitchFamily="34" charset="0"/>
                <a:ea typeface="Barlow" pitchFamily="34" charset="-122"/>
                <a:cs typeface="Barlow" pitchFamily="34" charset="-120"/>
              </a:rPr>
              <a:t>Specialized arts schools and programs cater to the unique needs and talents of aspiring disabled artists and performers.</a:t>
            </a:r>
            <a:endParaRPr lang="en-US" sz="1750" dirty="0"/>
          </a:p>
        </p:txBody>
      </p:sp>
      <p:sp>
        <p:nvSpPr>
          <p:cNvPr id="14" name="Shape 11"/>
          <p:cNvSpPr/>
          <p:nvPr/>
        </p:nvSpPr>
        <p:spPr>
          <a:xfrm>
            <a:off x="7426285" y="5142428"/>
            <a:ext cx="4579739" cy="2392085"/>
          </a:xfrm>
          <a:prstGeom prst="roundRect">
            <a:avLst>
              <a:gd name="adj" fmla="val 16720"/>
            </a:avLst>
          </a:prstGeom>
          <a:solidFill>
            <a:srgbClr val="0A081B"/>
          </a:solidFill>
          <a:ln w="22860">
            <a:solidFill>
              <a:srgbClr val="E0E4E6"/>
            </a:solidFill>
            <a:prstDash val="solid"/>
          </a:ln>
        </p:spPr>
        <p:txBody>
          <a:bodyPr/>
          <a:lstStyle/>
          <a:p>
            <a:endParaRPr lang="tr-TR"/>
          </a:p>
        </p:txBody>
      </p:sp>
      <p:sp>
        <p:nvSpPr>
          <p:cNvPr id="15" name="Text 12"/>
          <p:cNvSpPr/>
          <p:nvPr/>
        </p:nvSpPr>
        <p:spPr>
          <a:xfrm>
            <a:off x="7671316" y="5387459"/>
            <a:ext cx="2989302" cy="347186"/>
          </a:xfrm>
          <a:prstGeom prst="rect">
            <a:avLst/>
          </a:prstGeom>
          <a:noFill/>
          <a:ln/>
        </p:spPr>
        <p:txBody>
          <a:bodyPr wrap="none" rtlCol="0" anchor="t"/>
          <a:lstStyle/>
          <a:p>
            <a:pPr marL="0" indent="0">
              <a:lnSpc>
                <a:spcPts val="2734"/>
              </a:lnSpc>
              <a:buNone/>
            </a:pPr>
            <a:r>
              <a:rPr lang="en-US" sz="2187" b="1" dirty="0">
                <a:solidFill>
                  <a:srgbClr val="5372DF"/>
                </a:solidFill>
                <a:latin typeface="Spline Sans" pitchFamily="34" charset="0"/>
                <a:ea typeface="Spline Sans" pitchFamily="34" charset="-122"/>
                <a:cs typeface="Spline Sans" pitchFamily="34" charset="-120"/>
              </a:rPr>
              <a:t>Integrated Classrooms</a:t>
            </a:r>
            <a:endParaRPr lang="en-US" sz="2187" dirty="0"/>
          </a:p>
        </p:txBody>
      </p:sp>
      <p:sp>
        <p:nvSpPr>
          <p:cNvPr id="16" name="Text 13"/>
          <p:cNvSpPr/>
          <p:nvPr/>
        </p:nvSpPr>
        <p:spPr>
          <a:xfrm>
            <a:off x="7671316" y="5867876"/>
            <a:ext cx="4089678" cy="1421606"/>
          </a:xfrm>
          <a:prstGeom prst="rect">
            <a:avLst/>
          </a:prstGeom>
          <a:noFill/>
          <a:ln/>
        </p:spPr>
        <p:txBody>
          <a:bodyPr wrap="square" rtlCol="0" anchor="t"/>
          <a:lstStyle/>
          <a:p>
            <a:pPr marL="0" indent="0">
              <a:lnSpc>
                <a:spcPts val="2799"/>
              </a:lnSpc>
              <a:buNone/>
            </a:pPr>
            <a:r>
              <a:rPr lang="en-US" sz="1750" dirty="0">
                <a:solidFill>
                  <a:srgbClr val="E0E4E6"/>
                </a:solidFill>
                <a:latin typeface="Barlow" pitchFamily="34" charset="0"/>
                <a:ea typeface="Barlow" pitchFamily="34" charset="-122"/>
                <a:cs typeface="Barlow" pitchFamily="34" charset="-120"/>
              </a:rPr>
              <a:t>Arts education increasingly takes place in classrooms that integrate students with and without disabilities, fostering understanding and inclusion.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txBody>
          <a:bodyPr/>
          <a:lstStyle/>
          <a:p>
            <a:endParaRPr lang="tr-TR"/>
          </a:p>
        </p:txBody>
      </p:sp>
      <p:pic>
        <p:nvPicPr>
          <p:cNvPr id="4" name="Image 1" descr="preencoded.png"/>
          <p:cNvPicPr>
            <a:picLocks noChangeAspect="1"/>
          </p:cNvPicPr>
          <p:nvPr/>
        </p:nvPicPr>
        <p:blipFill>
          <a:blip r:embed="rId4"/>
          <a:stretch>
            <a:fillRect/>
          </a:stretch>
        </p:blipFill>
        <p:spPr>
          <a:xfrm>
            <a:off x="0" y="0"/>
            <a:ext cx="14630400" cy="2592586"/>
          </a:xfrm>
          <a:prstGeom prst="rect">
            <a:avLst/>
          </a:prstGeom>
        </p:spPr>
      </p:pic>
      <p:sp>
        <p:nvSpPr>
          <p:cNvPr id="5" name="Text 1"/>
          <p:cNvSpPr/>
          <p:nvPr/>
        </p:nvSpPr>
        <p:spPr>
          <a:xfrm>
            <a:off x="2936558" y="3163491"/>
            <a:ext cx="8757285" cy="1296114"/>
          </a:xfrm>
          <a:prstGeom prst="rect">
            <a:avLst/>
          </a:prstGeom>
          <a:noFill/>
          <a:ln/>
        </p:spPr>
        <p:txBody>
          <a:bodyPr wrap="square" rtlCol="0" anchor="t"/>
          <a:lstStyle/>
          <a:p>
            <a:pPr marL="0" indent="0">
              <a:lnSpc>
                <a:spcPts val="5104"/>
              </a:lnSpc>
              <a:buNone/>
            </a:pPr>
            <a:r>
              <a:rPr lang="en-US" sz="4083" b="1" dirty="0">
                <a:solidFill>
                  <a:srgbClr val="F0FCFF"/>
                </a:solidFill>
                <a:latin typeface="Spline Sans" pitchFamily="34" charset="0"/>
                <a:ea typeface="Spline Sans" pitchFamily="34" charset="-122"/>
                <a:cs typeface="Spline Sans" pitchFamily="34" charset="-120"/>
              </a:rPr>
              <a:t>Importance of Inclusive Culture and Arts Activities</a:t>
            </a:r>
            <a:endParaRPr lang="en-US" sz="4083" dirty="0"/>
          </a:p>
        </p:txBody>
      </p:sp>
      <p:sp>
        <p:nvSpPr>
          <p:cNvPr id="6" name="Text 2"/>
          <p:cNvSpPr/>
          <p:nvPr/>
        </p:nvSpPr>
        <p:spPr>
          <a:xfrm>
            <a:off x="2936558" y="4770715"/>
            <a:ext cx="8757285" cy="1327309"/>
          </a:xfrm>
          <a:prstGeom prst="rect">
            <a:avLst/>
          </a:prstGeom>
          <a:noFill/>
          <a:ln/>
        </p:spPr>
        <p:txBody>
          <a:bodyPr wrap="square" rtlCol="0" anchor="t"/>
          <a:lstStyle/>
          <a:p>
            <a:pPr marL="0" indent="0">
              <a:lnSpc>
                <a:spcPts val="2613"/>
              </a:lnSpc>
              <a:buNone/>
            </a:pPr>
            <a:r>
              <a:rPr lang="en-US" sz="1633" dirty="0">
                <a:solidFill>
                  <a:srgbClr val="E0E4E6"/>
                </a:solidFill>
                <a:latin typeface="Barlow" pitchFamily="34" charset="0"/>
                <a:ea typeface="Barlow" pitchFamily="34" charset="-122"/>
                <a:cs typeface="Barlow" pitchFamily="34" charset="-120"/>
              </a:rPr>
              <a:t>Inclusive culture and arts activities are essential for fostering a more equitable and diverse society. They provide opportunities for the disabled to actively participate, express themselves, and contribute to the cultural fabric. This promotes understanding, breaks down stereotypes, and empowers the disabled community.</a:t>
            </a:r>
            <a:endParaRPr lang="en-US" sz="1633" dirty="0"/>
          </a:p>
        </p:txBody>
      </p:sp>
      <p:sp>
        <p:nvSpPr>
          <p:cNvPr id="7" name="Text 3"/>
          <p:cNvSpPr/>
          <p:nvPr/>
        </p:nvSpPr>
        <p:spPr>
          <a:xfrm>
            <a:off x="2936558" y="6331268"/>
            <a:ext cx="8757285" cy="1327309"/>
          </a:xfrm>
          <a:prstGeom prst="rect">
            <a:avLst/>
          </a:prstGeom>
          <a:noFill/>
          <a:ln/>
        </p:spPr>
        <p:txBody>
          <a:bodyPr wrap="square" rtlCol="0" anchor="t"/>
          <a:lstStyle/>
          <a:p>
            <a:pPr marL="0" indent="0">
              <a:lnSpc>
                <a:spcPts val="2613"/>
              </a:lnSpc>
              <a:buNone/>
            </a:pPr>
            <a:r>
              <a:rPr lang="en-US" sz="1633" dirty="0">
                <a:solidFill>
                  <a:srgbClr val="E0E4E6"/>
                </a:solidFill>
                <a:latin typeface="Barlow" pitchFamily="34" charset="0"/>
                <a:ea typeface="Barlow" pitchFamily="34" charset="-122"/>
                <a:cs typeface="Barlow" pitchFamily="34" charset="-120"/>
              </a:rPr>
              <a:t>Engaging the disabled in the arts cultivates a sense of belonging, boosts self-confidence, and enhances overall well-being. Through inclusive programs, the disabled can share their unique perspectives and celebrate their creativity, creating a more vibrant and representative cultural landscape.</a:t>
            </a:r>
            <a:endParaRPr lang="en-US" sz="163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910"/>
          </a:xfrm>
          <a:prstGeom prst="rect">
            <a:avLst/>
          </a:prstGeom>
          <a:solidFill>
            <a:srgbClr val="0A081B">
              <a:alpha val="75000"/>
            </a:srgbClr>
          </a:solidFill>
          <a:ln/>
        </p:spPr>
        <p:txBody>
          <a:bodyPr/>
          <a:lstStyle/>
          <a:p>
            <a:endParaRPr lang="tr-TR"/>
          </a:p>
        </p:txBody>
      </p:sp>
      <p:pic>
        <p:nvPicPr>
          <p:cNvPr id="4" name="Image 1" descr="preencoded.png"/>
          <p:cNvPicPr>
            <a:picLocks noChangeAspect="1"/>
          </p:cNvPicPr>
          <p:nvPr/>
        </p:nvPicPr>
        <p:blipFill>
          <a:blip r:embed="rId4"/>
          <a:stretch>
            <a:fillRect/>
          </a:stretch>
        </p:blipFill>
        <p:spPr>
          <a:xfrm>
            <a:off x="0" y="0"/>
            <a:ext cx="14630400" cy="2284571"/>
          </a:xfrm>
          <a:prstGeom prst="rect">
            <a:avLst/>
          </a:prstGeom>
        </p:spPr>
      </p:pic>
      <p:sp>
        <p:nvSpPr>
          <p:cNvPr id="5" name="Text 1"/>
          <p:cNvSpPr/>
          <p:nvPr/>
        </p:nvSpPr>
        <p:spPr>
          <a:xfrm>
            <a:off x="3456742" y="2787134"/>
            <a:ext cx="7716798" cy="1142286"/>
          </a:xfrm>
          <a:prstGeom prst="rect">
            <a:avLst/>
          </a:prstGeom>
          <a:noFill/>
          <a:ln/>
        </p:spPr>
        <p:txBody>
          <a:bodyPr wrap="square" rtlCol="0" anchor="t"/>
          <a:lstStyle/>
          <a:p>
            <a:pPr marL="0" indent="0">
              <a:lnSpc>
                <a:spcPts val="4497"/>
              </a:lnSpc>
              <a:buNone/>
            </a:pPr>
            <a:r>
              <a:rPr lang="en-US" sz="3598" b="1" dirty="0">
                <a:solidFill>
                  <a:srgbClr val="F0FCFF"/>
                </a:solidFill>
                <a:latin typeface="Spline Sans" pitchFamily="34" charset="0"/>
                <a:ea typeface="Spline Sans" pitchFamily="34" charset="-122"/>
                <a:cs typeface="Spline Sans" pitchFamily="34" charset="-120"/>
              </a:rPr>
              <a:t>Organizing Activity Environments for the Disabled</a:t>
            </a:r>
            <a:endParaRPr lang="en-US" sz="3598" dirty="0"/>
          </a:p>
        </p:txBody>
      </p:sp>
      <p:sp>
        <p:nvSpPr>
          <p:cNvPr id="6" name="Shape 2"/>
          <p:cNvSpPr/>
          <p:nvPr/>
        </p:nvSpPr>
        <p:spPr>
          <a:xfrm>
            <a:off x="3719512" y="4203502"/>
            <a:ext cx="22741" cy="3524845"/>
          </a:xfrm>
          <a:prstGeom prst="rect">
            <a:avLst/>
          </a:prstGeom>
          <a:solidFill>
            <a:srgbClr val="302E41"/>
          </a:solidFill>
          <a:ln/>
        </p:spPr>
        <p:txBody>
          <a:bodyPr/>
          <a:lstStyle/>
          <a:p>
            <a:endParaRPr lang="tr-TR"/>
          </a:p>
        </p:txBody>
      </p:sp>
      <p:sp>
        <p:nvSpPr>
          <p:cNvPr id="7" name="Shape 3"/>
          <p:cNvSpPr/>
          <p:nvPr/>
        </p:nvSpPr>
        <p:spPr>
          <a:xfrm>
            <a:off x="3936385" y="4540389"/>
            <a:ext cx="639604" cy="22741"/>
          </a:xfrm>
          <a:prstGeom prst="rect">
            <a:avLst/>
          </a:prstGeom>
          <a:solidFill>
            <a:srgbClr val="16FFBB"/>
          </a:solidFill>
          <a:ln/>
        </p:spPr>
        <p:txBody>
          <a:bodyPr/>
          <a:lstStyle/>
          <a:p>
            <a:endParaRPr lang="tr-TR"/>
          </a:p>
        </p:txBody>
      </p:sp>
      <p:sp>
        <p:nvSpPr>
          <p:cNvPr id="8" name="Shape 4"/>
          <p:cNvSpPr/>
          <p:nvPr/>
        </p:nvSpPr>
        <p:spPr>
          <a:xfrm>
            <a:off x="3525262" y="4346258"/>
            <a:ext cx="411123" cy="411123"/>
          </a:xfrm>
          <a:prstGeom prst="roundRect">
            <a:avLst>
              <a:gd name="adj" fmla="val 80021"/>
            </a:avLst>
          </a:prstGeom>
          <a:solidFill>
            <a:srgbClr val="0A081B"/>
          </a:solidFill>
          <a:ln w="15240">
            <a:solidFill>
              <a:srgbClr val="E0E4E6"/>
            </a:solidFill>
            <a:prstDash val="solid"/>
          </a:ln>
        </p:spPr>
        <p:txBody>
          <a:bodyPr/>
          <a:lstStyle/>
          <a:p>
            <a:endParaRPr lang="tr-TR"/>
          </a:p>
        </p:txBody>
      </p:sp>
      <p:sp>
        <p:nvSpPr>
          <p:cNvPr id="9" name="Text 5"/>
          <p:cNvSpPr/>
          <p:nvPr/>
        </p:nvSpPr>
        <p:spPr>
          <a:xfrm>
            <a:off x="3671471" y="4344948"/>
            <a:ext cx="118586" cy="342662"/>
          </a:xfrm>
          <a:prstGeom prst="rect">
            <a:avLst/>
          </a:prstGeom>
          <a:noFill/>
          <a:ln/>
        </p:spPr>
        <p:txBody>
          <a:bodyPr wrap="none" rtlCol="0" anchor="t"/>
          <a:lstStyle/>
          <a:p>
            <a:pPr marL="0" indent="0" algn="ctr">
              <a:lnSpc>
                <a:spcPts val="2698"/>
              </a:lnSpc>
              <a:buNone/>
            </a:pPr>
            <a:r>
              <a:rPr lang="en-US" sz="2159" b="1" dirty="0">
                <a:solidFill>
                  <a:srgbClr val="16FFBB"/>
                </a:solidFill>
                <a:latin typeface="Spline Sans" pitchFamily="34" charset="0"/>
                <a:ea typeface="Spline Sans" pitchFamily="34" charset="-122"/>
                <a:cs typeface="Spline Sans" pitchFamily="34" charset="-120"/>
              </a:rPr>
              <a:t>1</a:t>
            </a:r>
            <a:endParaRPr lang="en-US" sz="2159" dirty="0"/>
          </a:p>
        </p:txBody>
      </p:sp>
      <p:sp>
        <p:nvSpPr>
          <p:cNvPr id="10" name="Text 6"/>
          <p:cNvSpPr/>
          <p:nvPr/>
        </p:nvSpPr>
        <p:spPr>
          <a:xfrm>
            <a:off x="4735949" y="4386263"/>
            <a:ext cx="2284571" cy="285512"/>
          </a:xfrm>
          <a:prstGeom prst="rect">
            <a:avLst/>
          </a:prstGeom>
          <a:noFill/>
          <a:ln/>
        </p:spPr>
        <p:txBody>
          <a:bodyPr wrap="none" rtlCol="0" anchor="t"/>
          <a:lstStyle/>
          <a:p>
            <a:pPr marL="0" indent="0" algn="l">
              <a:lnSpc>
                <a:spcPts val="2249"/>
              </a:lnSpc>
              <a:buNone/>
            </a:pPr>
            <a:r>
              <a:rPr lang="en-US" sz="1799" b="1" dirty="0">
                <a:solidFill>
                  <a:srgbClr val="16FFBB"/>
                </a:solidFill>
                <a:latin typeface="Spline Sans" pitchFamily="34" charset="0"/>
                <a:ea typeface="Spline Sans" pitchFamily="34" charset="-122"/>
                <a:cs typeface="Spline Sans" pitchFamily="34" charset="-120"/>
              </a:rPr>
              <a:t>Accessibility</a:t>
            </a:r>
            <a:endParaRPr lang="en-US" sz="1799" dirty="0"/>
          </a:p>
        </p:txBody>
      </p:sp>
      <p:sp>
        <p:nvSpPr>
          <p:cNvPr id="11" name="Text 7"/>
          <p:cNvSpPr/>
          <p:nvPr/>
        </p:nvSpPr>
        <p:spPr>
          <a:xfrm>
            <a:off x="4735949" y="4781431"/>
            <a:ext cx="6437590" cy="292418"/>
          </a:xfrm>
          <a:prstGeom prst="rect">
            <a:avLst/>
          </a:prstGeom>
          <a:noFill/>
          <a:ln/>
        </p:spPr>
        <p:txBody>
          <a:bodyPr wrap="none" rtlCol="0" anchor="t"/>
          <a:lstStyle/>
          <a:p>
            <a:pPr marL="0" indent="0" algn="l">
              <a:lnSpc>
                <a:spcPts val="2303"/>
              </a:lnSpc>
              <a:buNone/>
            </a:pPr>
            <a:endParaRPr lang="en-US" sz="1439" dirty="0"/>
          </a:p>
        </p:txBody>
      </p:sp>
      <p:sp>
        <p:nvSpPr>
          <p:cNvPr id="12" name="Shape 8"/>
          <p:cNvSpPr/>
          <p:nvPr/>
        </p:nvSpPr>
        <p:spPr>
          <a:xfrm>
            <a:off x="3936385" y="5776258"/>
            <a:ext cx="639604" cy="22741"/>
          </a:xfrm>
          <a:prstGeom prst="rect">
            <a:avLst/>
          </a:prstGeom>
          <a:solidFill>
            <a:srgbClr val="29DDDA"/>
          </a:solidFill>
          <a:ln/>
        </p:spPr>
        <p:txBody>
          <a:bodyPr/>
          <a:lstStyle/>
          <a:p>
            <a:endParaRPr lang="tr-TR"/>
          </a:p>
        </p:txBody>
      </p:sp>
      <p:sp>
        <p:nvSpPr>
          <p:cNvPr id="13" name="Shape 9"/>
          <p:cNvSpPr/>
          <p:nvPr/>
        </p:nvSpPr>
        <p:spPr>
          <a:xfrm>
            <a:off x="3525262" y="5582126"/>
            <a:ext cx="411123" cy="411123"/>
          </a:xfrm>
          <a:prstGeom prst="roundRect">
            <a:avLst>
              <a:gd name="adj" fmla="val 80021"/>
            </a:avLst>
          </a:prstGeom>
          <a:solidFill>
            <a:srgbClr val="0A081B"/>
          </a:solidFill>
          <a:ln w="15240">
            <a:solidFill>
              <a:srgbClr val="E0E4E6"/>
            </a:solidFill>
            <a:prstDash val="solid"/>
          </a:ln>
        </p:spPr>
        <p:txBody>
          <a:bodyPr/>
          <a:lstStyle/>
          <a:p>
            <a:endParaRPr lang="tr-TR"/>
          </a:p>
        </p:txBody>
      </p:sp>
      <p:sp>
        <p:nvSpPr>
          <p:cNvPr id="14" name="Text 10"/>
          <p:cNvSpPr/>
          <p:nvPr/>
        </p:nvSpPr>
        <p:spPr>
          <a:xfrm>
            <a:off x="3659769" y="5593556"/>
            <a:ext cx="152400" cy="342662"/>
          </a:xfrm>
          <a:prstGeom prst="rect">
            <a:avLst/>
          </a:prstGeom>
          <a:noFill/>
          <a:ln/>
        </p:spPr>
        <p:txBody>
          <a:bodyPr wrap="none" rtlCol="0" anchor="t"/>
          <a:lstStyle/>
          <a:p>
            <a:pPr marL="0" indent="0" algn="ctr">
              <a:lnSpc>
                <a:spcPts val="2698"/>
              </a:lnSpc>
              <a:buNone/>
            </a:pPr>
            <a:r>
              <a:rPr lang="en-US" sz="2159" b="1" dirty="0">
                <a:solidFill>
                  <a:srgbClr val="29DDDA"/>
                </a:solidFill>
                <a:latin typeface="Spline Sans" pitchFamily="34" charset="0"/>
                <a:ea typeface="Spline Sans" pitchFamily="34" charset="-122"/>
                <a:cs typeface="Spline Sans" pitchFamily="34" charset="-120"/>
              </a:rPr>
              <a:t>2</a:t>
            </a:r>
            <a:endParaRPr lang="en-US" sz="2159" dirty="0"/>
          </a:p>
        </p:txBody>
      </p:sp>
      <p:sp>
        <p:nvSpPr>
          <p:cNvPr id="15" name="Text 11"/>
          <p:cNvSpPr/>
          <p:nvPr/>
        </p:nvSpPr>
        <p:spPr>
          <a:xfrm>
            <a:off x="4735949" y="5622131"/>
            <a:ext cx="2284571" cy="285512"/>
          </a:xfrm>
          <a:prstGeom prst="rect">
            <a:avLst/>
          </a:prstGeom>
          <a:noFill/>
          <a:ln/>
        </p:spPr>
        <p:txBody>
          <a:bodyPr wrap="none" rtlCol="0" anchor="t"/>
          <a:lstStyle/>
          <a:p>
            <a:pPr marL="0" indent="0" algn="l">
              <a:lnSpc>
                <a:spcPts val="2249"/>
              </a:lnSpc>
              <a:buNone/>
            </a:pPr>
            <a:r>
              <a:rPr lang="en-US" sz="1799" b="1" dirty="0">
                <a:solidFill>
                  <a:srgbClr val="29DDDA"/>
                </a:solidFill>
                <a:latin typeface="Spline Sans" pitchFamily="34" charset="0"/>
                <a:ea typeface="Spline Sans" pitchFamily="34" charset="-122"/>
                <a:cs typeface="Spline Sans" pitchFamily="34" charset="-120"/>
              </a:rPr>
              <a:t>Sensory Needs</a:t>
            </a:r>
            <a:endParaRPr lang="en-US" sz="1799" dirty="0"/>
          </a:p>
        </p:txBody>
      </p:sp>
      <p:sp>
        <p:nvSpPr>
          <p:cNvPr id="16" name="Text 12"/>
          <p:cNvSpPr/>
          <p:nvPr/>
        </p:nvSpPr>
        <p:spPr>
          <a:xfrm>
            <a:off x="4735949" y="6017300"/>
            <a:ext cx="6437590" cy="292418"/>
          </a:xfrm>
          <a:prstGeom prst="rect">
            <a:avLst/>
          </a:prstGeom>
          <a:noFill/>
          <a:ln/>
        </p:spPr>
        <p:txBody>
          <a:bodyPr wrap="none" rtlCol="0" anchor="t"/>
          <a:lstStyle/>
          <a:p>
            <a:pPr marL="0" indent="0" algn="l">
              <a:lnSpc>
                <a:spcPts val="2303"/>
              </a:lnSpc>
              <a:buNone/>
            </a:pPr>
            <a:endParaRPr lang="en-US" sz="1439" dirty="0"/>
          </a:p>
        </p:txBody>
      </p:sp>
      <p:sp>
        <p:nvSpPr>
          <p:cNvPr id="17" name="Shape 13"/>
          <p:cNvSpPr/>
          <p:nvPr/>
        </p:nvSpPr>
        <p:spPr>
          <a:xfrm>
            <a:off x="3936385" y="7012126"/>
            <a:ext cx="639604" cy="22741"/>
          </a:xfrm>
          <a:prstGeom prst="rect">
            <a:avLst/>
          </a:prstGeom>
          <a:solidFill>
            <a:srgbClr val="37A7E7"/>
          </a:solidFill>
          <a:ln/>
        </p:spPr>
        <p:txBody>
          <a:bodyPr/>
          <a:lstStyle/>
          <a:p>
            <a:endParaRPr lang="tr-TR"/>
          </a:p>
        </p:txBody>
      </p:sp>
      <p:sp>
        <p:nvSpPr>
          <p:cNvPr id="18" name="Shape 14"/>
          <p:cNvSpPr/>
          <p:nvPr/>
        </p:nvSpPr>
        <p:spPr>
          <a:xfrm>
            <a:off x="3525262" y="6817995"/>
            <a:ext cx="411123" cy="411123"/>
          </a:xfrm>
          <a:prstGeom prst="roundRect">
            <a:avLst>
              <a:gd name="adj" fmla="val 80021"/>
            </a:avLst>
          </a:prstGeom>
          <a:solidFill>
            <a:srgbClr val="0A081B"/>
          </a:solidFill>
          <a:ln w="15240">
            <a:solidFill>
              <a:srgbClr val="E0E4E6"/>
            </a:solidFill>
            <a:prstDash val="solid"/>
          </a:ln>
        </p:spPr>
        <p:txBody>
          <a:bodyPr/>
          <a:lstStyle/>
          <a:p>
            <a:endParaRPr lang="tr-TR"/>
          </a:p>
        </p:txBody>
      </p:sp>
      <p:sp>
        <p:nvSpPr>
          <p:cNvPr id="19" name="Text 15"/>
          <p:cNvSpPr/>
          <p:nvPr/>
        </p:nvSpPr>
        <p:spPr>
          <a:xfrm>
            <a:off x="3650516" y="6800850"/>
            <a:ext cx="160496" cy="342662"/>
          </a:xfrm>
          <a:prstGeom prst="rect">
            <a:avLst/>
          </a:prstGeom>
          <a:noFill/>
          <a:ln/>
        </p:spPr>
        <p:txBody>
          <a:bodyPr wrap="none" rtlCol="0" anchor="t"/>
          <a:lstStyle/>
          <a:p>
            <a:pPr marL="0" indent="0" algn="ctr">
              <a:lnSpc>
                <a:spcPts val="2698"/>
              </a:lnSpc>
              <a:buNone/>
            </a:pPr>
            <a:r>
              <a:rPr lang="en-US" sz="2159" b="1" dirty="0">
                <a:solidFill>
                  <a:srgbClr val="37A7E7"/>
                </a:solidFill>
                <a:latin typeface="Spline Sans" pitchFamily="34" charset="0"/>
                <a:ea typeface="Spline Sans" pitchFamily="34" charset="-122"/>
                <a:cs typeface="Spline Sans" pitchFamily="34" charset="-120"/>
              </a:rPr>
              <a:t>3</a:t>
            </a:r>
            <a:endParaRPr lang="en-US" sz="2159" dirty="0"/>
          </a:p>
        </p:txBody>
      </p:sp>
      <p:sp>
        <p:nvSpPr>
          <p:cNvPr id="20" name="Text 16"/>
          <p:cNvSpPr/>
          <p:nvPr/>
        </p:nvSpPr>
        <p:spPr>
          <a:xfrm>
            <a:off x="4735949" y="6858000"/>
            <a:ext cx="2284571" cy="285512"/>
          </a:xfrm>
          <a:prstGeom prst="rect">
            <a:avLst/>
          </a:prstGeom>
          <a:noFill/>
          <a:ln/>
        </p:spPr>
        <p:txBody>
          <a:bodyPr wrap="none" rtlCol="0" anchor="t"/>
          <a:lstStyle/>
          <a:p>
            <a:pPr marL="0" indent="0" algn="l">
              <a:lnSpc>
                <a:spcPts val="2249"/>
              </a:lnSpc>
              <a:buNone/>
            </a:pPr>
            <a:r>
              <a:rPr lang="en-US" sz="1799" b="1" dirty="0">
                <a:solidFill>
                  <a:srgbClr val="37A7E7"/>
                </a:solidFill>
                <a:latin typeface="Spline Sans" pitchFamily="34" charset="0"/>
                <a:ea typeface="Spline Sans" pitchFamily="34" charset="-122"/>
                <a:cs typeface="Spline Sans" pitchFamily="34" charset="-120"/>
              </a:rPr>
              <a:t>Inclusive Design</a:t>
            </a:r>
            <a:endParaRPr lang="en-US" sz="1799" dirty="0"/>
          </a:p>
        </p:txBody>
      </p:sp>
      <p:sp>
        <p:nvSpPr>
          <p:cNvPr id="21" name="Text 17"/>
          <p:cNvSpPr/>
          <p:nvPr/>
        </p:nvSpPr>
        <p:spPr>
          <a:xfrm>
            <a:off x="4735949" y="7253168"/>
            <a:ext cx="6437590" cy="292418"/>
          </a:xfrm>
          <a:prstGeom prst="rect">
            <a:avLst/>
          </a:prstGeom>
          <a:noFill/>
          <a:ln/>
        </p:spPr>
        <p:txBody>
          <a:bodyPr wrap="none" rtlCol="0" anchor="t"/>
          <a:lstStyle/>
          <a:p>
            <a:pPr marL="0" indent="0" algn="l">
              <a:lnSpc>
                <a:spcPts val="2303"/>
              </a:lnSpc>
              <a:buNone/>
            </a:pPr>
            <a:endParaRPr lang="en-US" sz="143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9" name="Shape 0">
            <a:extLst>
              <a:ext uri="{FF2B5EF4-FFF2-40B4-BE49-F238E27FC236}">
                <a16:creationId xmlns:a16="http://schemas.microsoft.com/office/drawing/2014/main" id="{89BA9F60-B645-D177-9AA6-6AA8D49795F6}"/>
              </a:ext>
            </a:extLst>
          </p:cNvPr>
          <p:cNvSpPr/>
          <p:nvPr/>
        </p:nvSpPr>
        <p:spPr>
          <a:xfrm>
            <a:off x="7620" y="0"/>
            <a:ext cx="14630400" cy="8229600"/>
          </a:xfrm>
          <a:prstGeom prst="rect">
            <a:avLst/>
          </a:prstGeom>
          <a:solidFill>
            <a:srgbClr val="0A081B">
              <a:alpha val="75000"/>
            </a:srgbClr>
          </a:solidFill>
          <a:ln/>
        </p:spPr>
        <p:txBody>
          <a:bodyPr/>
          <a:lstStyle/>
          <a:p>
            <a:endParaRPr lang="tr-TR"/>
          </a:p>
        </p:txBody>
      </p:sp>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txBody>
          <a:bodyPr/>
          <a:lstStyle/>
          <a:p>
            <a:endParaRPr lang="tr-TR"/>
          </a:p>
        </p:txBody>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715453"/>
            <a:ext cx="7477601" cy="2083118"/>
          </a:xfrm>
          <a:prstGeom prst="rect">
            <a:avLst/>
          </a:prstGeom>
          <a:noFill/>
          <a:ln/>
        </p:spPr>
        <p:txBody>
          <a:bodyPr wrap="square" rtlCol="0" anchor="t"/>
          <a:lstStyle/>
          <a:p>
            <a:pPr marL="0" indent="0">
              <a:lnSpc>
                <a:spcPts val="5468"/>
              </a:lnSpc>
              <a:buNone/>
            </a:pPr>
            <a:r>
              <a:rPr lang="en-US" sz="4374" b="1" dirty="0">
                <a:solidFill>
                  <a:srgbClr val="F0FCFF"/>
                </a:solidFill>
                <a:latin typeface="Spline Sans" pitchFamily="34" charset="0"/>
                <a:ea typeface="Spline Sans" pitchFamily="34" charset="-122"/>
                <a:cs typeface="Spline Sans" pitchFamily="34" charset="-120"/>
              </a:rPr>
              <a:t>Teaching Methods and Techniques for Disabled Participants</a:t>
            </a:r>
            <a:endParaRPr lang="en-US" sz="4374" dirty="0"/>
          </a:p>
        </p:txBody>
      </p:sp>
      <p:sp>
        <p:nvSpPr>
          <p:cNvPr id="6" name="Text 2"/>
          <p:cNvSpPr/>
          <p:nvPr/>
        </p:nvSpPr>
        <p:spPr>
          <a:xfrm>
            <a:off x="833199" y="4131826"/>
            <a:ext cx="7477601" cy="1421606"/>
          </a:xfrm>
          <a:prstGeom prst="rect">
            <a:avLst/>
          </a:prstGeom>
          <a:noFill/>
          <a:ln/>
        </p:spPr>
        <p:txBody>
          <a:bodyPr wrap="square" rtlCol="0" anchor="t"/>
          <a:lstStyle/>
          <a:p>
            <a:pPr marL="0" indent="0">
              <a:lnSpc>
                <a:spcPts val="2799"/>
              </a:lnSpc>
              <a:buNone/>
            </a:pPr>
            <a:r>
              <a:rPr lang="en-US" sz="1750" dirty="0">
                <a:solidFill>
                  <a:srgbClr val="E0E4E6"/>
                </a:solidFill>
                <a:latin typeface="Barlow" pitchFamily="34" charset="0"/>
                <a:ea typeface="Barlow" pitchFamily="34" charset="-122"/>
                <a:cs typeface="Barlow" pitchFamily="34" charset="-120"/>
              </a:rPr>
              <a:t>Inclusive arts education requires specialized teaching methods to accommodate diverse needs. Hands-on activities, multisensory approaches, and assistive technologies can empower disabled students to express themselves creatively.</a:t>
            </a:r>
            <a:endParaRPr lang="en-US" sz="1750" dirty="0"/>
          </a:p>
        </p:txBody>
      </p:sp>
      <p:sp>
        <p:nvSpPr>
          <p:cNvPr id="7" name="Text 3"/>
          <p:cNvSpPr/>
          <p:nvPr/>
        </p:nvSpPr>
        <p:spPr>
          <a:xfrm>
            <a:off x="833199" y="5803344"/>
            <a:ext cx="7477601" cy="710803"/>
          </a:xfrm>
          <a:prstGeom prst="rect">
            <a:avLst/>
          </a:prstGeom>
          <a:noFill/>
          <a:ln/>
        </p:spPr>
        <p:txBody>
          <a:bodyPr wrap="square" rtlCol="0" anchor="t"/>
          <a:lstStyle/>
          <a:p>
            <a:pPr marL="0" indent="0">
              <a:lnSpc>
                <a:spcPts val="2799"/>
              </a:lnSpc>
              <a:buNone/>
            </a:pPr>
            <a:r>
              <a:rPr lang="en-US" sz="1750" dirty="0">
                <a:solidFill>
                  <a:srgbClr val="E0E4E6"/>
                </a:solidFill>
                <a:latin typeface="Barlow" pitchFamily="34" charset="0"/>
                <a:ea typeface="Barlow" pitchFamily="34" charset="-122"/>
                <a:cs typeface="Barlow" pitchFamily="34" charset="-120"/>
              </a:rPr>
              <a:t>Instructors should receive training in Universal Design for Learning to ensure their lessons are accessible and engaging for all participants.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10" name="Shape 1">
            <a:extLst>
              <a:ext uri="{FF2B5EF4-FFF2-40B4-BE49-F238E27FC236}">
                <a16:creationId xmlns:a16="http://schemas.microsoft.com/office/drawing/2014/main" id="{F9DC4F90-CA89-A324-9B16-D02FA9DF3C25}"/>
              </a:ext>
            </a:extLst>
          </p:cNvPr>
          <p:cNvSpPr/>
          <p:nvPr/>
        </p:nvSpPr>
        <p:spPr>
          <a:xfrm>
            <a:off x="0" y="0"/>
            <a:ext cx="14630400" cy="8229600"/>
          </a:xfrm>
          <a:prstGeom prst="rect">
            <a:avLst/>
          </a:prstGeom>
          <a:solidFill>
            <a:srgbClr val="0A081B">
              <a:alpha val="80000"/>
            </a:srgbClr>
          </a:solidFill>
          <a:ln/>
        </p:spPr>
        <p:txBody>
          <a:bodyPr/>
          <a:lstStyle/>
          <a:p>
            <a:endParaRPr lang="tr-TR"/>
          </a:p>
        </p:txBody>
      </p:sp>
      <p:sp>
        <p:nvSpPr>
          <p:cNvPr id="9" name="Shape 0">
            <a:extLst>
              <a:ext uri="{FF2B5EF4-FFF2-40B4-BE49-F238E27FC236}">
                <a16:creationId xmlns:a16="http://schemas.microsoft.com/office/drawing/2014/main" id="{9E1CD86F-FDCC-6715-A098-A99D082F1D35}"/>
              </a:ext>
            </a:extLst>
          </p:cNvPr>
          <p:cNvSpPr/>
          <p:nvPr/>
        </p:nvSpPr>
        <p:spPr>
          <a:xfrm>
            <a:off x="0" y="0"/>
            <a:ext cx="14630400" cy="8229600"/>
          </a:xfrm>
          <a:prstGeom prst="rect">
            <a:avLst/>
          </a:prstGeom>
          <a:solidFill>
            <a:srgbClr val="0A081B">
              <a:alpha val="75000"/>
            </a:srgbClr>
          </a:solidFill>
          <a:ln/>
        </p:spPr>
        <p:txBody>
          <a:bodyPr/>
          <a:lstStyle/>
          <a:p>
            <a:endParaRPr lang="tr-TR"/>
          </a:p>
        </p:txBody>
      </p:sp>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txBody>
          <a:bodyPr/>
          <a:lstStyle/>
          <a:p>
            <a:endParaRPr lang="tr-TR"/>
          </a:p>
        </p:txBody>
      </p:sp>
      <p:sp>
        <p:nvSpPr>
          <p:cNvPr id="4" name="Text 1"/>
          <p:cNvSpPr/>
          <p:nvPr/>
        </p:nvSpPr>
        <p:spPr>
          <a:xfrm>
            <a:off x="2624376" y="1176933"/>
            <a:ext cx="9381649" cy="1388745"/>
          </a:xfrm>
          <a:prstGeom prst="rect">
            <a:avLst/>
          </a:prstGeom>
          <a:noFill/>
          <a:ln/>
        </p:spPr>
        <p:txBody>
          <a:bodyPr wrap="square" rtlCol="0" anchor="t"/>
          <a:lstStyle/>
          <a:p>
            <a:pPr marL="0" indent="0">
              <a:lnSpc>
                <a:spcPts val="5468"/>
              </a:lnSpc>
              <a:buNone/>
            </a:pPr>
            <a:r>
              <a:rPr lang="en-US" sz="4374" b="1" dirty="0">
                <a:solidFill>
                  <a:srgbClr val="F0FCFF"/>
                </a:solidFill>
                <a:latin typeface="Spline Sans" pitchFamily="34" charset="0"/>
                <a:ea typeface="Spline Sans" pitchFamily="34" charset="-122"/>
                <a:cs typeface="Spline Sans" pitchFamily="34" charset="-120"/>
              </a:rPr>
              <a:t>Effective Communication Strategies with the Disabled</a:t>
            </a:r>
            <a:endParaRPr lang="en-US" sz="4374" dirty="0"/>
          </a:p>
        </p:txBody>
      </p:sp>
      <p:sp>
        <p:nvSpPr>
          <p:cNvPr id="5" name="Text 2"/>
          <p:cNvSpPr/>
          <p:nvPr/>
        </p:nvSpPr>
        <p:spPr>
          <a:xfrm>
            <a:off x="2624376" y="3098840"/>
            <a:ext cx="4419838" cy="1777008"/>
          </a:xfrm>
          <a:prstGeom prst="rect">
            <a:avLst/>
          </a:prstGeom>
          <a:noFill/>
          <a:ln/>
        </p:spPr>
        <p:txBody>
          <a:bodyPr wrap="square" rtlCol="0" anchor="t"/>
          <a:lstStyle/>
          <a:p>
            <a:pPr marL="0" indent="0">
              <a:lnSpc>
                <a:spcPts val="2799"/>
              </a:lnSpc>
              <a:buNone/>
            </a:pPr>
            <a:r>
              <a:rPr lang="en-US" sz="1750" dirty="0">
                <a:solidFill>
                  <a:srgbClr val="E0E4E6"/>
                </a:solidFill>
                <a:latin typeface="Barlow" pitchFamily="34" charset="0"/>
                <a:ea typeface="Barlow" pitchFamily="34" charset="-122"/>
                <a:cs typeface="Barlow" pitchFamily="34" charset="-120"/>
              </a:rPr>
              <a:t>Effective communication is crucial for including the disabled in cultural and arts activities. This involves using plain language, visual aids, and active listening to ensure mutual understanding.</a:t>
            </a:r>
            <a:endParaRPr lang="en-US" sz="1750" dirty="0"/>
          </a:p>
        </p:txBody>
      </p:sp>
      <p:sp>
        <p:nvSpPr>
          <p:cNvPr id="6" name="Text 3"/>
          <p:cNvSpPr/>
          <p:nvPr/>
        </p:nvSpPr>
        <p:spPr>
          <a:xfrm>
            <a:off x="2624376" y="5075753"/>
            <a:ext cx="4419838" cy="1777008"/>
          </a:xfrm>
          <a:prstGeom prst="rect">
            <a:avLst/>
          </a:prstGeom>
          <a:noFill/>
          <a:ln/>
        </p:spPr>
        <p:txBody>
          <a:bodyPr wrap="square" rtlCol="0" anchor="t"/>
          <a:lstStyle/>
          <a:p>
            <a:pPr marL="0" indent="0">
              <a:lnSpc>
                <a:spcPts val="2799"/>
              </a:lnSpc>
              <a:buNone/>
            </a:pPr>
            <a:r>
              <a:rPr lang="en-US" sz="1750" dirty="0">
                <a:solidFill>
                  <a:srgbClr val="E0E4E6"/>
                </a:solidFill>
                <a:latin typeface="Barlow" pitchFamily="34" charset="0"/>
                <a:ea typeface="Barlow" pitchFamily="34" charset="-122"/>
                <a:cs typeface="Barlow" pitchFamily="34" charset="-120"/>
              </a:rPr>
              <a:t>Providing sign language interpreters, captioning, and audio descriptions can also help overcome communication barriers. Fostering an environment of patience, empathy, and inclusion is key.</a:t>
            </a:r>
            <a:endParaRPr lang="en-US" sz="1750" dirty="0"/>
          </a:p>
        </p:txBody>
      </p:sp>
      <p:pic>
        <p:nvPicPr>
          <p:cNvPr id="7" name="Image 1" descr="preencoded.png"/>
          <p:cNvPicPr>
            <a:picLocks noChangeAspect="1"/>
          </p:cNvPicPr>
          <p:nvPr/>
        </p:nvPicPr>
        <p:blipFill>
          <a:blip r:embed="rId4"/>
          <a:stretch>
            <a:fillRect/>
          </a:stretch>
        </p:blipFill>
        <p:spPr>
          <a:xfrm>
            <a:off x="7593806" y="3148846"/>
            <a:ext cx="4419838" cy="31093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txBody>
          <a:bodyPr/>
          <a:lstStyle/>
          <a:p>
            <a:endParaRPr lang="tr-TR"/>
          </a:p>
        </p:txBody>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0A081B">
              <a:alpha val="80000"/>
            </a:srgbClr>
          </a:solidFill>
          <a:ln/>
        </p:spPr>
        <p:txBody>
          <a:bodyPr/>
          <a:lstStyle/>
          <a:p>
            <a:endParaRPr lang="tr-TR"/>
          </a:p>
        </p:txBody>
      </p:sp>
      <p:sp>
        <p:nvSpPr>
          <p:cNvPr id="6" name="Text 2"/>
          <p:cNvSpPr/>
          <p:nvPr/>
        </p:nvSpPr>
        <p:spPr>
          <a:xfrm>
            <a:off x="2624376" y="1047631"/>
            <a:ext cx="9381649" cy="1388745"/>
          </a:xfrm>
          <a:prstGeom prst="rect">
            <a:avLst/>
          </a:prstGeom>
          <a:noFill/>
          <a:ln/>
        </p:spPr>
        <p:txBody>
          <a:bodyPr wrap="square" rtlCol="0" anchor="t"/>
          <a:lstStyle/>
          <a:p>
            <a:pPr marL="0" indent="0">
              <a:lnSpc>
                <a:spcPts val="5468"/>
              </a:lnSpc>
              <a:buNone/>
            </a:pPr>
            <a:r>
              <a:rPr lang="en-US" sz="4374" b="1" dirty="0">
                <a:solidFill>
                  <a:srgbClr val="F0FCFF"/>
                </a:solidFill>
                <a:latin typeface="Spline Sans" pitchFamily="34" charset="0"/>
                <a:ea typeface="Spline Sans" pitchFamily="34" charset="-122"/>
                <a:cs typeface="Spline Sans" pitchFamily="34" charset="-120"/>
              </a:rPr>
              <a:t>Overcoming Barriers to Inclusion in Culture and Arts</a:t>
            </a:r>
            <a:endParaRPr lang="en-US" sz="4374" dirty="0"/>
          </a:p>
        </p:txBody>
      </p:sp>
      <p:pic>
        <p:nvPicPr>
          <p:cNvPr id="7" name="Image 2" descr="preencoded.png"/>
          <p:cNvPicPr>
            <a:picLocks noChangeAspect="1"/>
          </p:cNvPicPr>
          <p:nvPr/>
        </p:nvPicPr>
        <p:blipFill>
          <a:blip r:embed="rId5"/>
          <a:stretch>
            <a:fillRect/>
          </a:stretch>
        </p:blipFill>
        <p:spPr>
          <a:xfrm>
            <a:off x="2624376" y="2769632"/>
            <a:ext cx="3127177" cy="888682"/>
          </a:xfrm>
          <a:prstGeom prst="rect">
            <a:avLst/>
          </a:prstGeom>
        </p:spPr>
      </p:pic>
      <p:sp>
        <p:nvSpPr>
          <p:cNvPr id="8" name="Text 3"/>
          <p:cNvSpPr/>
          <p:nvPr/>
        </p:nvSpPr>
        <p:spPr>
          <a:xfrm>
            <a:off x="2846546" y="3991570"/>
            <a:ext cx="2682835" cy="347186"/>
          </a:xfrm>
          <a:prstGeom prst="rect">
            <a:avLst/>
          </a:prstGeom>
          <a:noFill/>
          <a:ln/>
        </p:spPr>
        <p:txBody>
          <a:bodyPr wrap="none" rtlCol="0" anchor="t"/>
          <a:lstStyle/>
          <a:p>
            <a:pPr marL="0" indent="0" algn="l">
              <a:lnSpc>
                <a:spcPts val="2734"/>
              </a:lnSpc>
              <a:buNone/>
            </a:pPr>
            <a:r>
              <a:rPr lang="en-US" sz="2187" b="1" dirty="0">
                <a:solidFill>
                  <a:srgbClr val="16FFBB"/>
                </a:solidFill>
                <a:latin typeface="Spline Sans" pitchFamily="34" charset="0"/>
                <a:ea typeface="Spline Sans" pitchFamily="34" charset="-122"/>
                <a:cs typeface="Spline Sans" pitchFamily="34" charset="-120"/>
              </a:rPr>
              <a:t>Accessibility</a:t>
            </a:r>
            <a:endParaRPr lang="en-US" sz="2187" dirty="0"/>
          </a:p>
        </p:txBody>
      </p:sp>
      <p:sp>
        <p:nvSpPr>
          <p:cNvPr id="9" name="Text 4"/>
          <p:cNvSpPr/>
          <p:nvPr/>
        </p:nvSpPr>
        <p:spPr>
          <a:xfrm>
            <a:off x="2846546" y="4471988"/>
            <a:ext cx="2682835" cy="2132409"/>
          </a:xfrm>
          <a:prstGeom prst="rect">
            <a:avLst/>
          </a:prstGeom>
          <a:noFill/>
          <a:ln/>
        </p:spPr>
        <p:txBody>
          <a:bodyPr wrap="square" rtlCol="0" anchor="t"/>
          <a:lstStyle/>
          <a:p>
            <a:pPr marL="0" indent="0" algn="l">
              <a:lnSpc>
                <a:spcPts val="2799"/>
              </a:lnSpc>
              <a:buNone/>
            </a:pPr>
            <a:r>
              <a:rPr lang="en-US" sz="1750" dirty="0">
                <a:solidFill>
                  <a:srgbClr val="E0E4E6"/>
                </a:solidFill>
                <a:latin typeface="Barlow" pitchFamily="34" charset="0"/>
                <a:ea typeface="Barlow" pitchFamily="34" charset="-122"/>
                <a:cs typeface="Barlow" pitchFamily="34" charset="-120"/>
              </a:rPr>
              <a:t>Ensure venues, exhibits, and events have accommodations like ramps, elevators, and assistive technologies to enable full participation.</a:t>
            </a:r>
            <a:endParaRPr lang="en-US" sz="1750" dirty="0"/>
          </a:p>
        </p:txBody>
      </p:sp>
      <p:pic>
        <p:nvPicPr>
          <p:cNvPr id="10" name="Image 3" descr="preencoded.png"/>
          <p:cNvPicPr>
            <a:picLocks noChangeAspect="1"/>
          </p:cNvPicPr>
          <p:nvPr/>
        </p:nvPicPr>
        <p:blipFill>
          <a:blip r:embed="rId6"/>
          <a:stretch>
            <a:fillRect/>
          </a:stretch>
        </p:blipFill>
        <p:spPr>
          <a:xfrm>
            <a:off x="5751552" y="2769632"/>
            <a:ext cx="3127177" cy="888682"/>
          </a:xfrm>
          <a:prstGeom prst="rect">
            <a:avLst/>
          </a:prstGeom>
        </p:spPr>
      </p:pic>
      <p:sp>
        <p:nvSpPr>
          <p:cNvPr id="11" name="Text 5"/>
          <p:cNvSpPr/>
          <p:nvPr/>
        </p:nvSpPr>
        <p:spPr>
          <a:xfrm>
            <a:off x="5973723" y="3991570"/>
            <a:ext cx="2682835" cy="347186"/>
          </a:xfrm>
          <a:prstGeom prst="rect">
            <a:avLst/>
          </a:prstGeom>
          <a:noFill/>
          <a:ln/>
        </p:spPr>
        <p:txBody>
          <a:bodyPr wrap="none" rtlCol="0" anchor="t"/>
          <a:lstStyle/>
          <a:p>
            <a:pPr marL="0" indent="0" algn="l">
              <a:lnSpc>
                <a:spcPts val="2734"/>
              </a:lnSpc>
              <a:buNone/>
            </a:pPr>
            <a:r>
              <a:rPr lang="en-US" sz="2187" b="1" dirty="0">
                <a:solidFill>
                  <a:srgbClr val="29DDDA"/>
                </a:solidFill>
                <a:latin typeface="Spline Sans" pitchFamily="34" charset="0"/>
                <a:ea typeface="Spline Sans" pitchFamily="34" charset="-122"/>
                <a:cs typeface="Spline Sans" pitchFamily="34" charset="-120"/>
              </a:rPr>
              <a:t>Stigma Reduction</a:t>
            </a:r>
            <a:endParaRPr lang="en-US" sz="2187" dirty="0"/>
          </a:p>
        </p:txBody>
      </p:sp>
      <p:sp>
        <p:nvSpPr>
          <p:cNvPr id="12" name="Text 6"/>
          <p:cNvSpPr/>
          <p:nvPr/>
        </p:nvSpPr>
        <p:spPr>
          <a:xfrm>
            <a:off x="5973723" y="4471988"/>
            <a:ext cx="2682835" cy="2487811"/>
          </a:xfrm>
          <a:prstGeom prst="rect">
            <a:avLst/>
          </a:prstGeom>
          <a:noFill/>
          <a:ln/>
        </p:spPr>
        <p:txBody>
          <a:bodyPr wrap="square" rtlCol="0" anchor="t"/>
          <a:lstStyle/>
          <a:p>
            <a:pPr marL="0" indent="0" algn="l">
              <a:lnSpc>
                <a:spcPts val="2799"/>
              </a:lnSpc>
              <a:buNone/>
            </a:pPr>
            <a:r>
              <a:rPr lang="en-US" sz="1750" dirty="0">
                <a:solidFill>
                  <a:srgbClr val="E0E4E6"/>
                </a:solidFill>
                <a:latin typeface="Barlow" pitchFamily="34" charset="0"/>
                <a:ea typeface="Barlow" pitchFamily="34" charset="-122"/>
                <a:cs typeface="Barlow" pitchFamily="34" charset="-120"/>
              </a:rPr>
              <a:t>Challenge negative stereotypes and misconceptions about the disabled through educational campaigns and inclusive representations in the arts.</a:t>
            </a:r>
            <a:endParaRPr lang="en-US" sz="1750" dirty="0"/>
          </a:p>
        </p:txBody>
      </p:sp>
      <p:pic>
        <p:nvPicPr>
          <p:cNvPr id="13" name="Image 4" descr="preencoded.png"/>
          <p:cNvPicPr>
            <a:picLocks noChangeAspect="1"/>
          </p:cNvPicPr>
          <p:nvPr/>
        </p:nvPicPr>
        <p:blipFill>
          <a:blip r:embed="rId7"/>
          <a:stretch>
            <a:fillRect/>
          </a:stretch>
        </p:blipFill>
        <p:spPr>
          <a:xfrm>
            <a:off x="8878729" y="2769632"/>
            <a:ext cx="3127296" cy="888682"/>
          </a:xfrm>
          <a:prstGeom prst="rect">
            <a:avLst/>
          </a:prstGeom>
        </p:spPr>
      </p:pic>
      <p:sp>
        <p:nvSpPr>
          <p:cNvPr id="14" name="Text 7"/>
          <p:cNvSpPr/>
          <p:nvPr/>
        </p:nvSpPr>
        <p:spPr>
          <a:xfrm>
            <a:off x="9100899" y="3991570"/>
            <a:ext cx="2682954" cy="694373"/>
          </a:xfrm>
          <a:prstGeom prst="rect">
            <a:avLst/>
          </a:prstGeom>
          <a:noFill/>
          <a:ln/>
        </p:spPr>
        <p:txBody>
          <a:bodyPr wrap="square" rtlCol="0" anchor="t"/>
          <a:lstStyle/>
          <a:p>
            <a:pPr marL="0" indent="0" algn="l">
              <a:lnSpc>
                <a:spcPts val="2734"/>
              </a:lnSpc>
              <a:buNone/>
            </a:pPr>
            <a:r>
              <a:rPr lang="en-US" sz="2187" b="1" dirty="0">
                <a:solidFill>
                  <a:srgbClr val="37A7E7"/>
                </a:solidFill>
                <a:latin typeface="Spline Sans" pitchFamily="34" charset="0"/>
                <a:ea typeface="Spline Sans" pitchFamily="34" charset="-122"/>
                <a:cs typeface="Spline Sans" pitchFamily="34" charset="-120"/>
              </a:rPr>
              <a:t>Collaborative Design</a:t>
            </a:r>
            <a:endParaRPr lang="en-US" sz="2187" dirty="0"/>
          </a:p>
        </p:txBody>
      </p:sp>
      <p:sp>
        <p:nvSpPr>
          <p:cNvPr id="15" name="Text 8"/>
          <p:cNvSpPr/>
          <p:nvPr/>
        </p:nvSpPr>
        <p:spPr>
          <a:xfrm>
            <a:off x="9100899" y="4819174"/>
            <a:ext cx="2682954" cy="1777008"/>
          </a:xfrm>
          <a:prstGeom prst="rect">
            <a:avLst/>
          </a:prstGeom>
          <a:noFill/>
          <a:ln/>
        </p:spPr>
        <p:txBody>
          <a:bodyPr wrap="square" rtlCol="0" anchor="t"/>
          <a:lstStyle/>
          <a:p>
            <a:pPr marL="0" indent="0" algn="l">
              <a:lnSpc>
                <a:spcPts val="2799"/>
              </a:lnSpc>
              <a:buNone/>
            </a:pPr>
            <a:r>
              <a:rPr lang="en-US" sz="1750" dirty="0">
                <a:solidFill>
                  <a:srgbClr val="E0E4E6"/>
                </a:solidFill>
                <a:latin typeface="Barlow" pitchFamily="34" charset="0"/>
                <a:ea typeface="Barlow" pitchFamily="34" charset="-122"/>
                <a:cs typeface="Barlow" pitchFamily="34" charset="-120"/>
              </a:rPr>
              <a:t>Involve the disabled community in planning and designing cultural programs to create truly accessible and engaging experiences.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txBody>
          <a:bodyPr/>
          <a:lstStyle/>
          <a:p>
            <a:endParaRPr lang="tr-TR"/>
          </a:p>
        </p:txBody>
      </p:sp>
      <p:sp>
        <p:nvSpPr>
          <p:cNvPr id="4" name="Text 1"/>
          <p:cNvSpPr/>
          <p:nvPr/>
        </p:nvSpPr>
        <p:spPr>
          <a:xfrm>
            <a:off x="3354229" y="516731"/>
            <a:ext cx="7921943" cy="1172766"/>
          </a:xfrm>
          <a:prstGeom prst="rect">
            <a:avLst/>
          </a:prstGeom>
          <a:noFill/>
          <a:ln/>
        </p:spPr>
        <p:txBody>
          <a:bodyPr wrap="square" rtlCol="0" anchor="t"/>
          <a:lstStyle/>
          <a:p>
            <a:pPr marL="0" indent="0">
              <a:lnSpc>
                <a:spcPts val="4617"/>
              </a:lnSpc>
              <a:buNone/>
            </a:pPr>
            <a:r>
              <a:rPr lang="en-US" sz="3693" b="1" dirty="0">
                <a:solidFill>
                  <a:srgbClr val="F0FCFF"/>
                </a:solidFill>
                <a:latin typeface="Spline Sans" pitchFamily="34" charset="0"/>
                <a:ea typeface="Spline Sans" pitchFamily="34" charset="-122"/>
                <a:cs typeface="Spline Sans" pitchFamily="34" charset="-120"/>
              </a:rPr>
              <a:t>Empowering the Disabled Through Artistic Expression</a:t>
            </a:r>
            <a:endParaRPr lang="en-US" sz="3693" dirty="0"/>
          </a:p>
        </p:txBody>
      </p:sp>
      <p:pic>
        <p:nvPicPr>
          <p:cNvPr id="5" name="Image 1" descr="preencoded.png"/>
          <p:cNvPicPr>
            <a:picLocks noChangeAspect="1"/>
          </p:cNvPicPr>
          <p:nvPr/>
        </p:nvPicPr>
        <p:blipFill>
          <a:blip r:embed="rId4"/>
          <a:stretch>
            <a:fillRect/>
          </a:stretch>
        </p:blipFill>
        <p:spPr>
          <a:xfrm>
            <a:off x="4681061" y="2064663"/>
            <a:ext cx="1307068" cy="1381006"/>
          </a:xfrm>
          <a:prstGeom prst="rect">
            <a:avLst/>
          </a:prstGeom>
        </p:spPr>
      </p:pic>
      <p:sp>
        <p:nvSpPr>
          <p:cNvPr id="6" name="Text 2"/>
          <p:cNvSpPr/>
          <p:nvPr/>
        </p:nvSpPr>
        <p:spPr>
          <a:xfrm>
            <a:off x="5283756" y="2746415"/>
            <a:ext cx="101441" cy="375285"/>
          </a:xfrm>
          <a:prstGeom prst="rect">
            <a:avLst/>
          </a:prstGeom>
          <a:noFill/>
          <a:ln/>
        </p:spPr>
        <p:txBody>
          <a:bodyPr wrap="none" rtlCol="0" anchor="t"/>
          <a:lstStyle/>
          <a:p>
            <a:pPr marL="0" indent="0" algn="ctr">
              <a:lnSpc>
                <a:spcPts val="2955"/>
              </a:lnSpc>
              <a:buNone/>
            </a:pPr>
            <a:r>
              <a:rPr lang="en-US" sz="1847" b="1" dirty="0">
                <a:solidFill>
                  <a:srgbClr val="16FFBB"/>
                </a:solidFill>
                <a:latin typeface="Spline Sans" pitchFamily="34" charset="0"/>
                <a:ea typeface="Spline Sans" pitchFamily="34" charset="-122"/>
                <a:cs typeface="Spline Sans" pitchFamily="34" charset="-120"/>
              </a:rPr>
              <a:t>1</a:t>
            </a:r>
            <a:endParaRPr lang="en-US" sz="1847" dirty="0"/>
          </a:p>
        </p:txBody>
      </p:sp>
      <p:sp>
        <p:nvSpPr>
          <p:cNvPr id="7" name="Text 3"/>
          <p:cNvSpPr/>
          <p:nvPr/>
        </p:nvSpPr>
        <p:spPr>
          <a:xfrm>
            <a:off x="6175653" y="2402205"/>
            <a:ext cx="2345293" cy="293132"/>
          </a:xfrm>
          <a:prstGeom prst="rect">
            <a:avLst/>
          </a:prstGeom>
          <a:noFill/>
          <a:ln/>
        </p:spPr>
        <p:txBody>
          <a:bodyPr wrap="none" rtlCol="0" anchor="t"/>
          <a:lstStyle/>
          <a:p>
            <a:pPr marL="0" indent="0" algn="l">
              <a:lnSpc>
                <a:spcPts val="2308"/>
              </a:lnSpc>
              <a:buNone/>
            </a:pPr>
            <a:r>
              <a:rPr lang="en-US" sz="1847" b="1" dirty="0">
                <a:solidFill>
                  <a:srgbClr val="16FFBB"/>
                </a:solidFill>
                <a:latin typeface="Spline Sans" pitchFamily="34" charset="0"/>
                <a:ea typeface="Spline Sans" pitchFamily="34" charset="-122"/>
                <a:cs typeface="Spline Sans" pitchFamily="34" charset="-120"/>
              </a:rPr>
              <a:t>Unleash Creativity</a:t>
            </a:r>
            <a:endParaRPr lang="en-US" sz="1847" dirty="0"/>
          </a:p>
        </p:txBody>
      </p:sp>
      <p:sp>
        <p:nvSpPr>
          <p:cNvPr id="8" name="Text 4"/>
          <p:cNvSpPr/>
          <p:nvPr/>
        </p:nvSpPr>
        <p:spPr>
          <a:xfrm>
            <a:off x="6175653" y="2807851"/>
            <a:ext cx="2991088" cy="300157"/>
          </a:xfrm>
          <a:prstGeom prst="rect">
            <a:avLst/>
          </a:prstGeom>
          <a:noFill/>
          <a:ln/>
        </p:spPr>
        <p:txBody>
          <a:bodyPr wrap="none" rtlCol="0" anchor="t"/>
          <a:lstStyle/>
          <a:p>
            <a:pPr marL="0" indent="0" algn="l">
              <a:lnSpc>
                <a:spcPts val="2364"/>
              </a:lnSpc>
              <a:buNone/>
            </a:pPr>
            <a:r>
              <a:rPr lang="en-US" sz="1477" dirty="0">
                <a:solidFill>
                  <a:srgbClr val="E0E4E6"/>
                </a:solidFill>
                <a:latin typeface="Barlow" pitchFamily="34" charset="0"/>
                <a:ea typeface="Barlow" pitchFamily="34" charset="-122"/>
                <a:cs typeface="Barlow" pitchFamily="34" charset="-120"/>
              </a:rPr>
              <a:t>Discover hidden talents and passions</a:t>
            </a:r>
            <a:endParaRPr lang="en-US" sz="1477" dirty="0"/>
          </a:p>
        </p:txBody>
      </p:sp>
      <p:sp>
        <p:nvSpPr>
          <p:cNvPr id="9" name="Shape 5"/>
          <p:cNvSpPr/>
          <p:nvPr/>
        </p:nvSpPr>
        <p:spPr>
          <a:xfrm>
            <a:off x="6034921" y="3459123"/>
            <a:ext cx="5194459" cy="11668"/>
          </a:xfrm>
          <a:prstGeom prst="rect">
            <a:avLst/>
          </a:prstGeom>
          <a:solidFill>
            <a:srgbClr val="16FFBB"/>
          </a:solidFill>
          <a:ln/>
        </p:spPr>
        <p:txBody>
          <a:bodyPr/>
          <a:lstStyle/>
          <a:p>
            <a:endParaRPr lang="tr-TR"/>
          </a:p>
        </p:txBody>
      </p:sp>
      <p:pic>
        <p:nvPicPr>
          <p:cNvPr id="10" name="Image 2" descr="preencoded.png"/>
          <p:cNvPicPr>
            <a:picLocks noChangeAspect="1"/>
          </p:cNvPicPr>
          <p:nvPr/>
        </p:nvPicPr>
        <p:blipFill>
          <a:blip r:embed="rId5"/>
          <a:stretch>
            <a:fillRect/>
          </a:stretch>
        </p:blipFill>
        <p:spPr>
          <a:xfrm>
            <a:off x="4027527" y="3492460"/>
            <a:ext cx="2614136" cy="1381006"/>
          </a:xfrm>
          <a:prstGeom prst="rect">
            <a:avLst/>
          </a:prstGeom>
        </p:spPr>
      </p:pic>
      <p:sp>
        <p:nvSpPr>
          <p:cNvPr id="11" name="Text 6"/>
          <p:cNvSpPr/>
          <p:nvPr/>
        </p:nvSpPr>
        <p:spPr>
          <a:xfrm>
            <a:off x="5269349" y="3995261"/>
            <a:ext cx="130373" cy="375285"/>
          </a:xfrm>
          <a:prstGeom prst="rect">
            <a:avLst/>
          </a:prstGeom>
          <a:noFill/>
          <a:ln/>
        </p:spPr>
        <p:txBody>
          <a:bodyPr wrap="none" rtlCol="0" anchor="t"/>
          <a:lstStyle/>
          <a:p>
            <a:pPr marL="0" indent="0" algn="ctr">
              <a:lnSpc>
                <a:spcPts val="2955"/>
              </a:lnSpc>
              <a:buNone/>
            </a:pPr>
            <a:r>
              <a:rPr lang="en-US" sz="1847" b="1" dirty="0">
                <a:solidFill>
                  <a:srgbClr val="29DDDA"/>
                </a:solidFill>
                <a:latin typeface="Spline Sans" pitchFamily="34" charset="0"/>
                <a:ea typeface="Spline Sans" pitchFamily="34" charset="-122"/>
                <a:cs typeface="Spline Sans" pitchFamily="34" charset="-120"/>
              </a:rPr>
              <a:t>2</a:t>
            </a:r>
            <a:endParaRPr lang="en-US" sz="1847" dirty="0"/>
          </a:p>
        </p:txBody>
      </p:sp>
      <p:sp>
        <p:nvSpPr>
          <p:cNvPr id="12" name="Text 7"/>
          <p:cNvSpPr/>
          <p:nvPr/>
        </p:nvSpPr>
        <p:spPr>
          <a:xfrm>
            <a:off x="6829187" y="3830003"/>
            <a:ext cx="2345293" cy="293132"/>
          </a:xfrm>
          <a:prstGeom prst="rect">
            <a:avLst/>
          </a:prstGeom>
          <a:noFill/>
          <a:ln/>
        </p:spPr>
        <p:txBody>
          <a:bodyPr wrap="none" rtlCol="0" anchor="t"/>
          <a:lstStyle/>
          <a:p>
            <a:pPr marL="0" indent="0" algn="l">
              <a:lnSpc>
                <a:spcPts val="2308"/>
              </a:lnSpc>
              <a:buNone/>
            </a:pPr>
            <a:r>
              <a:rPr lang="en-US" sz="1847" b="1" dirty="0">
                <a:solidFill>
                  <a:srgbClr val="29DDDA"/>
                </a:solidFill>
                <a:latin typeface="Spline Sans" pitchFamily="34" charset="0"/>
                <a:ea typeface="Spline Sans" pitchFamily="34" charset="-122"/>
                <a:cs typeface="Spline Sans" pitchFamily="34" charset="-120"/>
              </a:rPr>
              <a:t>Build Confidence</a:t>
            </a:r>
            <a:endParaRPr lang="en-US" sz="1847" dirty="0"/>
          </a:p>
        </p:txBody>
      </p:sp>
      <p:sp>
        <p:nvSpPr>
          <p:cNvPr id="13" name="Text 8"/>
          <p:cNvSpPr/>
          <p:nvPr/>
        </p:nvSpPr>
        <p:spPr>
          <a:xfrm>
            <a:off x="6829187" y="4235648"/>
            <a:ext cx="3172539" cy="300157"/>
          </a:xfrm>
          <a:prstGeom prst="rect">
            <a:avLst/>
          </a:prstGeom>
          <a:noFill/>
          <a:ln/>
        </p:spPr>
        <p:txBody>
          <a:bodyPr wrap="none" rtlCol="0" anchor="t"/>
          <a:lstStyle/>
          <a:p>
            <a:pPr marL="0" indent="0" algn="l">
              <a:lnSpc>
                <a:spcPts val="2364"/>
              </a:lnSpc>
              <a:buNone/>
            </a:pPr>
            <a:r>
              <a:rPr lang="en-US" sz="1477" dirty="0">
                <a:solidFill>
                  <a:srgbClr val="E0E4E6"/>
                </a:solidFill>
                <a:latin typeface="Barlow" pitchFamily="34" charset="0"/>
                <a:ea typeface="Barlow" pitchFamily="34" charset="-122"/>
                <a:cs typeface="Barlow" pitchFamily="34" charset="-120"/>
              </a:rPr>
              <a:t>Celebrate achievements and self-worth</a:t>
            </a:r>
            <a:endParaRPr lang="en-US" sz="1477" dirty="0"/>
          </a:p>
        </p:txBody>
      </p:sp>
      <p:sp>
        <p:nvSpPr>
          <p:cNvPr id="14" name="Shape 9"/>
          <p:cNvSpPr/>
          <p:nvPr/>
        </p:nvSpPr>
        <p:spPr>
          <a:xfrm>
            <a:off x="6688455" y="4886920"/>
            <a:ext cx="4540925" cy="11668"/>
          </a:xfrm>
          <a:prstGeom prst="rect">
            <a:avLst/>
          </a:prstGeom>
          <a:solidFill>
            <a:srgbClr val="29DDDA"/>
          </a:solidFill>
          <a:ln/>
        </p:spPr>
        <p:txBody>
          <a:bodyPr/>
          <a:lstStyle/>
          <a:p>
            <a:endParaRPr lang="tr-TR"/>
          </a:p>
        </p:txBody>
      </p:sp>
      <p:pic>
        <p:nvPicPr>
          <p:cNvPr id="15" name="Image 3" descr="preencoded.png"/>
          <p:cNvPicPr>
            <a:picLocks noChangeAspect="1"/>
          </p:cNvPicPr>
          <p:nvPr/>
        </p:nvPicPr>
        <p:blipFill>
          <a:blip r:embed="rId6"/>
          <a:stretch>
            <a:fillRect/>
          </a:stretch>
        </p:blipFill>
        <p:spPr>
          <a:xfrm>
            <a:off x="3373993" y="4920258"/>
            <a:ext cx="3921323" cy="1381006"/>
          </a:xfrm>
          <a:prstGeom prst="rect">
            <a:avLst/>
          </a:prstGeom>
        </p:spPr>
      </p:pic>
      <p:sp>
        <p:nvSpPr>
          <p:cNvPr id="16" name="Text 10"/>
          <p:cNvSpPr/>
          <p:nvPr/>
        </p:nvSpPr>
        <p:spPr>
          <a:xfrm>
            <a:off x="5265896" y="5423059"/>
            <a:ext cx="137279" cy="375285"/>
          </a:xfrm>
          <a:prstGeom prst="rect">
            <a:avLst/>
          </a:prstGeom>
          <a:noFill/>
          <a:ln/>
        </p:spPr>
        <p:txBody>
          <a:bodyPr wrap="none" rtlCol="0" anchor="t"/>
          <a:lstStyle/>
          <a:p>
            <a:pPr marL="0" indent="0" algn="ctr">
              <a:lnSpc>
                <a:spcPts val="2955"/>
              </a:lnSpc>
              <a:buNone/>
            </a:pPr>
            <a:r>
              <a:rPr lang="en-US" sz="1847" b="1" dirty="0">
                <a:solidFill>
                  <a:srgbClr val="37A7E7"/>
                </a:solidFill>
                <a:latin typeface="Spline Sans" pitchFamily="34" charset="0"/>
                <a:ea typeface="Spline Sans" pitchFamily="34" charset="-122"/>
                <a:cs typeface="Spline Sans" pitchFamily="34" charset="-120"/>
              </a:rPr>
              <a:t>3</a:t>
            </a:r>
            <a:endParaRPr lang="en-US" sz="1847" dirty="0"/>
          </a:p>
        </p:txBody>
      </p:sp>
      <p:sp>
        <p:nvSpPr>
          <p:cNvPr id="17" name="Text 11"/>
          <p:cNvSpPr/>
          <p:nvPr/>
        </p:nvSpPr>
        <p:spPr>
          <a:xfrm>
            <a:off x="7482840" y="5107781"/>
            <a:ext cx="2345293" cy="293132"/>
          </a:xfrm>
          <a:prstGeom prst="rect">
            <a:avLst/>
          </a:prstGeom>
          <a:noFill/>
          <a:ln/>
        </p:spPr>
        <p:txBody>
          <a:bodyPr wrap="none" rtlCol="0" anchor="t"/>
          <a:lstStyle/>
          <a:p>
            <a:pPr marL="0" indent="0" algn="l">
              <a:lnSpc>
                <a:spcPts val="2308"/>
              </a:lnSpc>
              <a:buNone/>
            </a:pPr>
            <a:r>
              <a:rPr lang="en-US" sz="1847" b="1" dirty="0">
                <a:solidFill>
                  <a:srgbClr val="37A7E7"/>
                </a:solidFill>
                <a:latin typeface="Spline Sans" pitchFamily="34" charset="0"/>
                <a:ea typeface="Spline Sans" pitchFamily="34" charset="-122"/>
                <a:cs typeface="Spline Sans" pitchFamily="34" charset="-120"/>
              </a:rPr>
              <a:t>Foster Inclusion</a:t>
            </a:r>
            <a:endParaRPr lang="en-US" sz="1847" dirty="0"/>
          </a:p>
        </p:txBody>
      </p:sp>
      <p:sp>
        <p:nvSpPr>
          <p:cNvPr id="18" name="Text 12"/>
          <p:cNvSpPr/>
          <p:nvPr/>
        </p:nvSpPr>
        <p:spPr>
          <a:xfrm>
            <a:off x="7482840" y="5513427"/>
            <a:ext cx="3605808" cy="600313"/>
          </a:xfrm>
          <a:prstGeom prst="rect">
            <a:avLst/>
          </a:prstGeom>
          <a:noFill/>
          <a:ln/>
        </p:spPr>
        <p:txBody>
          <a:bodyPr wrap="square" rtlCol="0" anchor="t"/>
          <a:lstStyle/>
          <a:p>
            <a:pPr marL="0" indent="0" algn="l">
              <a:lnSpc>
                <a:spcPts val="2364"/>
              </a:lnSpc>
              <a:buNone/>
            </a:pPr>
            <a:r>
              <a:rPr lang="en-US" sz="1477" dirty="0">
                <a:solidFill>
                  <a:srgbClr val="E0E4E6"/>
                </a:solidFill>
                <a:latin typeface="Barlow" pitchFamily="34" charset="0"/>
                <a:ea typeface="Barlow" pitchFamily="34" charset="-122"/>
                <a:cs typeface="Barlow" pitchFamily="34" charset="-120"/>
              </a:rPr>
              <a:t>Contribute to a more inclusive cultural landscape</a:t>
            </a:r>
            <a:endParaRPr lang="en-US" sz="1477" dirty="0"/>
          </a:p>
        </p:txBody>
      </p:sp>
      <p:sp>
        <p:nvSpPr>
          <p:cNvPr id="19" name="Text 13"/>
          <p:cNvSpPr/>
          <p:nvPr/>
        </p:nvSpPr>
        <p:spPr>
          <a:xfrm>
            <a:off x="3354229" y="6512243"/>
            <a:ext cx="7921943" cy="1200626"/>
          </a:xfrm>
          <a:prstGeom prst="rect">
            <a:avLst/>
          </a:prstGeom>
          <a:noFill/>
          <a:ln/>
        </p:spPr>
        <p:txBody>
          <a:bodyPr wrap="square" rtlCol="0" anchor="t"/>
          <a:lstStyle/>
          <a:p>
            <a:pPr marL="0" indent="0">
              <a:lnSpc>
                <a:spcPts val="2364"/>
              </a:lnSpc>
              <a:buNone/>
            </a:pPr>
            <a:r>
              <a:rPr lang="en-US" sz="1477" dirty="0">
                <a:solidFill>
                  <a:srgbClr val="E0E4E6"/>
                </a:solidFill>
                <a:latin typeface="Barlow" pitchFamily="34" charset="0"/>
                <a:ea typeface="Barlow" pitchFamily="34" charset="-122"/>
                <a:cs typeface="Barlow" pitchFamily="34" charset="-120"/>
              </a:rPr>
              <a:t>Engaging the disabled community in cultural and artistic activities empowers them to unleash their creativity, build confidence, and foster a sense of inclusion. Through various art forms like painting, music, dance, and theater, the disabled can express themselves, explore their unique perspectives, and showcase their talents to the world.</a:t>
            </a:r>
            <a:endParaRPr lang="en-US" sz="147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766</Words>
  <Application>Microsoft Office PowerPoint</Application>
  <PresentationFormat>Custom</PresentationFormat>
  <Paragraphs>71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Barlow</vt:lpstr>
      <vt:lpstr>FreeSansBold</vt:lpstr>
      <vt:lpstr>Spline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AHMET ZİYA ÖZDEMİR</cp:lastModifiedBy>
  <cp:revision>4</cp:revision>
  <dcterms:created xsi:type="dcterms:W3CDTF">2024-04-26T06:27:16Z</dcterms:created>
  <dcterms:modified xsi:type="dcterms:W3CDTF">2024-04-26T06:48:54Z</dcterms:modified>
</cp:coreProperties>
</file>